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7" r:id="rId10"/>
    <p:sldId id="269" r:id="rId11"/>
    <p:sldId id="270" r:id="rId12"/>
    <p:sldId id="271" r:id="rId13"/>
    <p:sldId id="272" r:id="rId14"/>
    <p:sldId id="273" r:id="rId15"/>
    <p:sldId id="266" r:id="rId16"/>
    <p:sldId id="265" r:id="rId17"/>
    <p:sldId id="274"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514" y="-21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190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30" Type="http://schemas.openxmlformats.org/officeDocument/2006/relationships/customXml" Target="../customXml/item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CB54EC-AFD6-4312-B3EE-97ADFCA3886A}" type="datetimeFigureOut">
              <a:rPr lang="en-US" smtClean="0"/>
              <a:pPr/>
              <a:t>8/23/2017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CD82A0-CFF9-4830-987D-7D1B7ED03182}" type="slidenum">
              <a:rPr lang="en-US" smtClean="0"/>
              <a:pPr/>
              <a:t>‹#›</a:t>
            </a:fld>
            <a:endParaRPr lang="en-US"/>
          </a:p>
        </p:txBody>
      </p:sp>
    </p:spTree>
    <p:extLst>
      <p:ext uri="{BB962C8B-B14F-4D97-AF65-F5344CB8AC3E}">
        <p14:creationId xmlns:p14="http://schemas.microsoft.com/office/powerpoint/2010/main" val="8294816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C07994-C01D-457C-A845-64A3B345779E}" type="datetimeFigureOut">
              <a:rPr lang="en-US" smtClean="0"/>
              <a:pPr/>
              <a:t>8/23/2017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DA636E-53FE-4EE8-ABCB-4868EFE98A92}" type="slidenum">
              <a:rPr lang="en-US" smtClean="0"/>
              <a:pPr/>
              <a:t>‹#›</a:t>
            </a:fld>
            <a:endParaRPr lang="en-US"/>
          </a:p>
        </p:txBody>
      </p:sp>
    </p:spTree>
    <p:extLst>
      <p:ext uri="{BB962C8B-B14F-4D97-AF65-F5344CB8AC3E}">
        <p14:creationId xmlns:p14="http://schemas.microsoft.com/office/powerpoint/2010/main" val="358726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DA636E-53FE-4EE8-ABCB-4868EFE98A92}"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DA636E-53FE-4EE8-ABCB-4868EFE98A92}" type="slidenum">
              <a:rPr lang="en-US" smtClean="0"/>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DA636E-53FE-4EE8-ABCB-4868EFE98A92}" type="slidenum">
              <a:rPr lang="en-US" smtClean="0"/>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DA636E-53FE-4EE8-ABCB-4868EFE98A92}"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DA636E-53FE-4EE8-ABCB-4868EFE98A92}"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62A0D1F-FDB9-4092-B263-86C9AB60A660}" type="datetimeFigureOut">
              <a:rPr lang="en-US" smtClean="0"/>
              <a:pPr/>
              <a:t>8/23/2017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519CA69-2C45-4D80-A697-537C5A95E1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2A0D1F-FDB9-4092-B263-86C9AB60A660}"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2A0D1F-FDB9-4092-B263-86C9AB60A660}"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FFFF00"/>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B62A0D1F-FDB9-4092-B263-86C9AB60A660}" type="datetimeFigureOut">
              <a:rPr lang="en-US" smtClean="0"/>
              <a:pPr/>
              <a:t>8/23/2017</a:t>
            </a:fld>
            <a:endParaRPr lang="en-US"/>
          </a:p>
        </p:txBody>
      </p:sp>
      <p:sp>
        <p:nvSpPr>
          <p:cNvPr id="5" name="Footer Placeholder 4"/>
          <p:cNvSpPr>
            <a:spLocks noGrp="1"/>
          </p:cNvSpPr>
          <p:nvPr>
            <p:ph type="ftr" sz="quarter" idx="11"/>
          </p:nvPr>
        </p:nvSpPr>
        <p:spPr/>
        <p:txBody>
          <a:bodyPr/>
          <a:lstStyle/>
          <a:p>
            <a:r>
              <a:rPr lang="en-US" dirty="0" smtClean="0"/>
              <a:t>Va. Dept for Aging and Rehabilitative </a:t>
            </a:r>
            <a:r>
              <a:rPr lang="en-US" dirty="0" err="1" smtClean="0"/>
              <a:t>Svcs</a:t>
            </a:r>
            <a:endParaRPr lang="en-US" dirty="0"/>
          </a:p>
        </p:txBody>
      </p:sp>
      <p:sp>
        <p:nvSpPr>
          <p:cNvPr id="6" name="Slide Number Placeholder 5"/>
          <p:cNvSpPr>
            <a:spLocks noGrp="1"/>
          </p:cNvSpPr>
          <p:nvPr>
            <p:ph type="sldNum" sz="quarter" idx="12"/>
          </p:nvPr>
        </p:nvSpPr>
        <p:spPr/>
        <p:txBody>
          <a:bodyPr/>
          <a:lstStyle/>
          <a:p>
            <a:fld id="{B519CA69-2C45-4D80-A697-537C5A95E15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2A0D1F-FDB9-4092-B263-86C9AB60A660}"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9CA69-2C45-4D80-A697-537C5A95E15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2A0D1F-FDB9-4092-B263-86C9AB60A660}"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2A0D1F-FDB9-4092-B263-86C9AB60A660}" type="datetimeFigureOut">
              <a:rPr lang="en-US" smtClean="0"/>
              <a:pPr/>
              <a:t>8/23/2017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62A0D1F-FDB9-4092-B263-86C9AB60A660}" type="datetimeFigureOut">
              <a:rPr lang="en-US" smtClean="0"/>
              <a:pPr/>
              <a:t>8/23/2017</a:t>
            </a:fld>
            <a:endParaRPr lang="en-US"/>
          </a:p>
        </p:txBody>
      </p:sp>
      <p:sp>
        <p:nvSpPr>
          <p:cNvPr id="8" name="Slide Number Placeholder 7"/>
          <p:cNvSpPr>
            <a:spLocks noGrp="1"/>
          </p:cNvSpPr>
          <p:nvPr>
            <p:ph type="sldNum" sz="quarter" idx="11"/>
          </p:nvPr>
        </p:nvSpPr>
        <p:spPr/>
        <p:txBody>
          <a:bodyPr/>
          <a:lstStyle/>
          <a:p>
            <a:fld id="{B519CA69-2C45-4D80-A697-537C5A95E151}"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2A0D1F-FDB9-4092-B263-86C9AB60A660}" type="datetimeFigureOut">
              <a:rPr lang="en-US" smtClean="0"/>
              <a:pPr/>
              <a:t>8/23/2017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2A0D1F-FDB9-4092-B263-86C9AB60A660}"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519CA69-2C45-4D80-A697-537C5A95E1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B62A0D1F-FDB9-4092-B263-86C9AB60A660}"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9CA69-2C45-4D80-A697-537C5A95E1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62A0D1F-FDB9-4092-B263-86C9AB60A660}" type="datetimeFigureOut">
              <a:rPr lang="en-US" smtClean="0"/>
              <a:pPr/>
              <a:t>8/23/2017</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519CA69-2C45-4D80-A697-537C5A95E15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09800"/>
            <a:ext cx="7343336" cy="2301240"/>
          </a:xfrm>
        </p:spPr>
        <p:txBody>
          <a:bodyPr/>
          <a:lstStyle/>
          <a:p>
            <a:pPr algn="l"/>
            <a:r>
              <a:rPr lang="en-US" sz="3600" cap="none" dirty="0" smtClean="0">
                <a:solidFill>
                  <a:srgbClr val="FFFF00"/>
                </a:solidFill>
              </a:rPr>
              <a:t>End User </a:t>
            </a:r>
            <a:r>
              <a:rPr lang="en-US" cap="none" dirty="0" smtClean="0">
                <a:solidFill>
                  <a:srgbClr val="FFFF00"/>
                </a:solidFill>
              </a:rPr>
              <a:t/>
            </a:r>
            <a:br>
              <a:rPr lang="en-US" cap="none" dirty="0" smtClean="0">
                <a:solidFill>
                  <a:srgbClr val="FFFF00"/>
                </a:solidFill>
              </a:rPr>
            </a:br>
            <a:r>
              <a:rPr lang="en-US" sz="4800" cap="none" dirty="0" smtClean="0">
                <a:solidFill>
                  <a:srgbClr val="FFFF00"/>
                </a:solidFill>
              </a:rPr>
              <a:t>Cyber Security </a:t>
            </a:r>
            <a:br>
              <a:rPr lang="en-US" sz="4800" cap="none" dirty="0" smtClean="0">
                <a:solidFill>
                  <a:srgbClr val="FFFF00"/>
                </a:solidFill>
              </a:rPr>
            </a:br>
            <a:r>
              <a:rPr lang="en-US" sz="4800" cap="none" dirty="0" smtClean="0">
                <a:solidFill>
                  <a:srgbClr val="FFFF00"/>
                </a:solidFill>
              </a:rPr>
              <a:t>Awareness Training</a:t>
            </a:r>
            <a:endParaRPr lang="en-US" cap="none" dirty="0">
              <a:solidFill>
                <a:srgbClr val="FFFF00"/>
              </a:solidFill>
            </a:endParaRPr>
          </a:p>
        </p:txBody>
      </p:sp>
      <p:sp>
        <p:nvSpPr>
          <p:cNvPr id="3" name="Subtitle 2"/>
          <p:cNvSpPr>
            <a:spLocks noGrp="1"/>
          </p:cNvSpPr>
          <p:nvPr>
            <p:ph type="subTitle" idx="1"/>
          </p:nvPr>
        </p:nvSpPr>
        <p:spPr>
          <a:xfrm>
            <a:off x="1524000" y="381000"/>
            <a:ext cx="5565648" cy="990600"/>
          </a:xfrm>
        </p:spPr>
        <p:txBody>
          <a:bodyPr>
            <a:noAutofit/>
          </a:bodyPr>
          <a:lstStyle/>
          <a:p>
            <a:pPr algn="l"/>
            <a:r>
              <a:rPr lang="en-US" sz="2400" dirty="0" smtClean="0">
                <a:solidFill>
                  <a:srgbClr val="FFFF00"/>
                </a:solidFill>
              </a:rPr>
              <a:t>Virginia Department for Aging   </a:t>
            </a:r>
          </a:p>
          <a:p>
            <a:pPr algn="l"/>
            <a:r>
              <a:rPr lang="en-US" sz="2400" dirty="0" smtClean="0">
                <a:solidFill>
                  <a:srgbClr val="FFFF00"/>
                </a:solidFill>
              </a:rPr>
              <a:t>and Rehabilitative Services</a:t>
            </a:r>
          </a:p>
        </p:txBody>
      </p:sp>
      <p:pic>
        <p:nvPicPr>
          <p:cNvPr id="1026" name="Picture 2" descr="DARS Logo"/>
          <p:cNvPicPr>
            <a:picLocks noChangeAspect="1" noChangeArrowheads="1"/>
          </p:cNvPicPr>
          <p:nvPr/>
        </p:nvPicPr>
        <p:blipFill>
          <a:blip r:embed="rId3" cstate="print"/>
          <a:srcRect/>
          <a:stretch>
            <a:fillRect/>
          </a:stretch>
        </p:blipFill>
        <p:spPr bwMode="auto">
          <a:xfrm>
            <a:off x="152400" y="427494"/>
            <a:ext cx="1421534" cy="9751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907971"/>
            <a:ext cx="7848600" cy="7048083"/>
          </a:xfrm>
          <a:prstGeom prst="rect">
            <a:avLst/>
          </a:prstGeom>
          <a:noFill/>
        </p:spPr>
        <p:txBody>
          <a:bodyPr wrap="square" rtlCol="0">
            <a:spAutoFit/>
          </a:bodyPr>
          <a:lstStyle/>
          <a:p>
            <a:r>
              <a:rPr lang="en-US" sz="2000" dirty="0" smtClean="0">
                <a:solidFill>
                  <a:srgbClr val="FFFF00"/>
                </a:solidFill>
              </a:rPr>
              <a:t>Your  Workspace</a:t>
            </a:r>
          </a:p>
          <a:p>
            <a:r>
              <a:rPr lang="en-US" sz="1600" dirty="0" smtClean="0"/>
              <a:t>Individuals that you do not know may be in your physical space, in the office and at your other work locations.   </a:t>
            </a:r>
          </a:p>
          <a:p>
            <a:pPr marL="109538" lvl="1">
              <a:buFont typeface="Arial" pitchFamily="34" charset="0"/>
              <a:buChar char="•"/>
            </a:pPr>
            <a:r>
              <a:rPr lang="en-US" dirty="0" smtClean="0">
                <a:solidFill>
                  <a:srgbClr val="FFFF00"/>
                </a:solidFill>
              </a:rPr>
              <a:t> </a:t>
            </a:r>
            <a:r>
              <a:rPr lang="en-US" sz="1600" dirty="0" smtClean="0">
                <a:solidFill>
                  <a:srgbClr val="FFFF00"/>
                </a:solidFill>
              </a:rPr>
              <a:t>Do not allow unauthorized access to your work area.</a:t>
            </a:r>
          </a:p>
          <a:p>
            <a:pPr marL="109538" lvl="1">
              <a:buFont typeface="Arial" pitchFamily="34" charset="0"/>
              <a:buChar char="•"/>
            </a:pPr>
            <a:r>
              <a:rPr lang="en-US" sz="1600" dirty="0" smtClean="0">
                <a:solidFill>
                  <a:srgbClr val="FFFF00"/>
                </a:solidFill>
              </a:rPr>
              <a:t> Do not let anyone borrow your keys or security badge</a:t>
            </a:r>
          </a:p>
          <a:p>
            <a:pPr>
              <a:spcBef>
                <a:spcPts val="600"/>
              </a:spcBef>
            </a:pPr>
            <a:r>
              <a:rPr lang="en-US" sz="2000" dirty="0" smtClean="0">
                <a:solidFill>
                  <a:srgbClr val="FFFF00"/>
                </a:solidFill>
              </a:rPr>
              <a:t>Your Devices</a:t>
            </a:r>
          </a:p>
          <a:p>
            <a:r>
              <a:rPr lang="en-US" sz="1600" dirty="0" smtClean="0"/>
              <a:t>Individuals will look for easy ways to steal PC’s, cell phones, and other devices</a:t>
            </a:r>
            <a:r>
              <a:rPr lang="en-US" dirty="0" smtClean="0"/>
              <a:t>.</a:t>
            </a:r>
          </a:p>
          <a:p>
            <a:pPr marL="109538" lvl="1" indent="-6350">
              <a:buFont typeface="Arial" pitchFamily="34" charset="0"/>
              <a:buChar char="•"/>
            </a:pPr>
            <a:r>
              <a:rPr lang="en-US" sz="1600" dirty="0" smtClean="0">
                <a:solidFill>
                  <a:srgbClr val="FFFF00"/>
                </a:solidFill>
              </a:rPr>
              <a:t> Put away and lock your PC and other devices when not using them.</a:t>
            </a:r>
          </a:p>
          <a:p>
            <a:pPr marL="109538" lvl="1" indent="-6350">
              <a:buFont typeface="Arial" pitchFamily="34" charset="0"/>
              <a:buChar char="•"/>
            </a:pPr>
            <a:r>
              <a:rPr lang="en-US" sz="1600" dirty="0" smtClean="0">
                <a:solidFill>
                  <a:srgbClr val="FFFF00"/>
                </a:solidFill>
              </a:rPr>
              <a:t> If you have a laptop or other mobile device, make sure it is encrypted.</a:t>
            </a:r>
          </a:p>
          <a:p>
            <a:pPr marL="109538" lvl="1" indent="-6350">
              <a:buFont typeface="Arial" pitchFamily="34" charset="0"/>
              <a:buChar char="•"/>
            </a:pPr>
            <a:r>
              <a:rPr lang="en-US" sz="1600" dirty="0" smtClean="0">
                <a:solidFill>
                  <a:srgbClr val="FFFF00"/>
                </a:solidFill>
              </a:rPr>
              <a:t> If you use a thumb drive or external hard drive, make sure it is encrypted.</a:t>
            </a:r>
          </a:p>
          <a:p>
            <a:pPr marL="109538" lvl="1" indent="-6350">
              <a:buFont typeface="Arial" pitchFamily="34" charset="0"/>
              <a:buChar char="•"/>
            </a:pPr>
            <a:r>
              <a:rPr lang="en-US" sz="1600" dirty="0" smtClean="0">
                <a:solidFill>
                  <a:srgbClr val="FFFF00"/>
                </a:solidFill>
              </a:rPr>
              <a:t> Do not leave your PC unattended, particularly in public spaces.</a:t>
            </a:r>
          </a:p>
          <a:p>
            <a:pPr>
              <a:spcBef>
                <a:spcPts val="600"/>
              </a:spcBef>
            </a:pPr>
            <a:r>
              <a:rPr lang="en-US" sz="2000" dirty="0" smtClean="0">
                <a:solidFill>
                  <a:srgbClr val="FFFF00"/>
                </a:solidFill>
              </a:rPr>
              <a:t>Your  Password</a:t>
            </a:r>
          </a:p>
          <a:p>
            <a:r>
              <a:rPr lang="en-US" sz="1600" dirty="0" smtClean="0"/>
              <a:t>Your password is also a key. Individuals will try to steal your passwords if they are in plain sight or easy to determine.</a:t>
            </a:r>
          </a:p>
          <a:p>
            <a:pPr marL="109538" lvl="1" indent="-6350">
              <a:buFont typeface="Arial" pitchFamily="34" charset="0"/>
              <a:buChar char="•"/>
            </a:pPr>
            <a:r>
              <a:rPr lang="en-US" sz="1600" dirty="0" smtClean="0">
                <a:solidFill>
                  <a:srgbClr val="FFFF00"/>
                </a:solidFill>
              </a:rPr>
              <a:t>Do not write down your passwords on sticky notes or paper in plain sight.</a:t>
            </a:r>
          </a:p>
          <a:p>
            <a:pPr marL="109538" lvl="1" indent="-6350">
              <a:buFont typeface="Arial" pitchFamily="34" charset="0"/>
              <a:buChar char="•"/>
            </a:pPr>
            <a:r>
              <a:rPr lang="en-US" sz="1600" dirty="0" smtClean="0">
                <a:solidFill>
                  <a:srgbClr val="FFFF00"/>
                </a:solidFill>
              </a:rPr>
              <a:t>Change your passwords frequently and make them hard to guess.</a:t>
            </a:r>
          </a:p>
          <a:p>
            <a:pPr marL="6350" lvl="1" indent="-6350" algn="ctr">
              <a:spcBef>
                <a:spcPts val="1200"/>
              </a:spcBef>
            </a:pPr>
            <a:r>
              <a:rPr lang="en-US" sz="2800" dirty="0" smtClean="0">
                <a:solidFill>
                  <a:srgbClr val="FFFF00"/>
                </a:solidFill>
              </a:rPr>
              <a:t>Report immediately all suspicious activities and breaches of physical security</a:t>
            </a:r>
          </a:p>
          <a:p>
            <a:r>
              <a:rPr lang="en-US" b="1" dirty="0" smtClean="0"/>
              <a:t/>
            </a:r>
            <a:br>
              <a:rPr lang="en-US" b="1" dirty="0" smtClean="0"/>
            </a:br>
            <a:r>
              <a:rPr lang="en-US" b="1" dirty="0" smtClean="0"/>
              <a:t/>
            </a:r>
            <a:br>
              <a:rPr lang="en-US" b="1" dirty="0" smtClean="0"/>
            </a:br>
            <a:r>
              <a:rPr lang="en-US" b="1" dirty="0" smtClean="0"/>
              <a:t/>
            </a:r>
            <a:br>
              <a:rPr lang="en-US" b="1" dirty="0" smtClean="0"/>
            </a:br>
            <a:endParaRPr lang="en-US" dirty="0" smtClean="0"/>
          </a:p>
          <a:p>
            <a:endParaRPr lang="en-US" dirty="0"/>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lang="en-US" sz="3200" dirty="0" smtClean="0">
                <a:solidFill>
                  <a:srgbClr val="FFFF00"/>
                </a:solidFill>
                <a:effectLst>
                  <a:outerShdw blurRad="38100" dist="38100" dir="2700000" algn="tl">
                    <a:srgbClr val="000000">
                      <a:alpha val="43137"/>
                    </a:srgbClr>
                  </a:outerShdw>
                </a:effectLst>
                <a:latin typeface="+mj-lt"/>
              </a:rPr>
              <a:t>Physical </a:t>
            </a:r>
            <a:r>
              <a:rPr lang="en-US" sz="3200" dirty="0" err="1" smtClean="0">
                <a:solidFill>
                  <a:srgbClr val="FFFF00"/>
                </a:solidFill>
                <a:effectLst>
                  <a:outerShdw blurRad="38100" dist="38100" dir="2700000" algn="tl">
                    <a:srgbClr val="000000">
                      <a:alpha val="43137"/>
                    </a:srgbClr>
                  </a:outerShdw>
                </a:effectLst>
                <a:latin typeface="+mj-lt"/>
              </a:rPr>
              <a:t>Th</a:t>
            </a:r>
            <a:r>
              <a:rPr kumimoji="0" lang="en-US" sz="3200" b="0" i="0" u="none" strike="noStrike" kern="1200" cap="none" spc="0" normalizeH="0" baseline="0" noProof="0" dirty="0" err="1" smtClean="0">
                <a:ln>
                  <a:noFill/>
                </a:ln>
                <a:solidFill>
                  <a:srgbClr val="FFFF00"/>
                </a:solidFill>
                <a:effectLst>
                  <a:outerShdw blurRad="38100" dist="38100" dir="2700000" algn="tl">
                    <a:srgbClr val="000000">
                      <a:alpha val="43137"/>
                    </a:srgbClr>
                  </a:outerShdw>
                </a:effectLst>
                <a:uLnTx/>
                <a:uFillTx/>
                <a:latin typeface="+mj-lt"/>
                <a:ea typeface="+mn-ea"/>
                <a:cs typeface="+mn-cs"/>
              </a:rPr>
              <a:t>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914400"/>
            <a:ext cx="7848600" cy="5447645"/>
          </a:xfrm>
          <a:prstGeom prst="rect">
            <a:avLst/>
          </a:prstGeom>
          <a:noFill/>
        </p:spPr>
        <p:txBody>
          <a:bodyPr wrap="square" rtlCol="0">
            <a:spAutoFit/>
          </a:bodyPr>
          <a:lstStyle/>
          <a:p>
            <a:r>
              <a:rPr lang="en-US" sz="2000" dirty="0" smtClean="0">
                <a:solidFill>
                  <a:srgbClr val="FFFF00"/>
                </a:solidFill>
              </a:rPr>
              <a:t>Phishing, Spoofs, Goofs,  Hoaxes, Malware, Scams and Spam</a:t>
            </a:r>
          </a:p>
          <a:p>
            <a:pPr>
              <a:spcBef>
                <a:spcPts val="600"/>
              </a:spcBef>
            </a:pPr>
            <a:r>
              <a:rPr lang="en-US" sz="1600" dirty="0" smtClean="0"/>
              <a:t>The most prevalent and persistent threats to your security come to you in your Inbox. They come by different names and may even appear legitimate and even supposedly from people you may know. </a:t>
            </a:r>
          </a:p>
          <a:p>
            <a:pPr>
              <a:spcBef>
                <a:spcPts val="600"/>
              </a:spcBef>
            </a:pPr>
            <a:r>
              <a:rPr lang="en-US" sz="1600" dirty="0" smtClean="0"/>
              <a:t>They all have this in common:  they are designed to get you to click on an item like an attachment, link or picture. </a:t>
            </a:r>
          </a:p>
          <a:p>
            <a:pPr>
              <a:spcBef>
                <a:spcPts val="600"/>
              </a:spcBef>
            </a:pPr>
            <a:r>
              <a:rPr lang="en-US" sz="1600" dirty="0" smtClean="0"/>
              <a:t>Result: If you click, you may launch a harmful program or be directed to a harmful web site. You may then find your personal information compromised and you may subject your network to malicious software. </a:t>
            </a:r>
          </a:p>
          <a:p>
            <a:pPr marL="0" lvl="1">
              <a:spcBef>
                <a:spcPts val="600"/>
              </a:spcBef>
            </a:pPr>
            <a:r>
              <a:rPr lang="en-US" sz="2400" dirty="0" smtClean="0">
                <a:solidFill>
                  <a:srgbClr val="FFFF00"/>
                </a:solidFill>
              </a:rPr>
              <a:t>Stop: </a:t>
            </a:r>
            <a:r>
              <a:rPr lang="en-US" sz="1600" dirty="0" smtClean="0">
                <a:solidFill>
                  <a:srgbClr val="FFFF00"/>
                </a:solidFill>
              </a:rPr>
              <a:t>Do not click. Do not assume that links in your email are automatically safe.</a:t>
            </a:r>
          </a:p>
          <a:p>
            <a:pPr>
              <a:spcBef>
                <a:spcPts val="600"/>
              </a:spcBef>
            </a:pPr>
            <a:r>
              <a:rPr lang="en-US" sz="2400" dirty="0" smtClean="0">
                <a:solidFill>
                  <a:srgbClr val="FFFF00"/>
                </a:solidFill>
              </a:rPr>
              <a:t>Think: </a:t>
            </a:r>
            <a:r>
              <a:rPr lang="en-US" sz="1600" dirty="0" smtClean="0">
                <a:solidFill>
                  <a:srgbClr val="FFFF00"/>
                </a:solidFill>
              </a:rPr>
              <a:t>If you cannot identify the source and attachments as legitimate or be sure the links are safe by looking at the actual web address, you can logically conclude that you should beware.  </a:t>
            </a:r>
          </a:p>
          <a:p>
            <a:pPr>
              <a:spcBef>
                <a:spcPts val="600"/>
              </a:spcBef>
            </a:pPr>
            <a:r>
              <a:rPr lang="en-US" sz="2400" dirty="0" smtClean="0">
                <a:solidFill>
                  <a:srgbClr val="FFFF00"/>
                </a:solidFill>
              </a:rPr>
              <a:t>Click: </a:t>
            </a:r>
            <a:r>
              <a:rPr lang="en-US" sz="1600" dirty="0" smtClean="0">
                <a:solidFill>
                  <a:srgbClr val="FFFF00"/>
                </a:solidFill>
              </a:rPr>
              <a:t>Only after you are completely confident that the action is safe. </a:t>
            </a:r>
          </a:p>
          <a:p>
            <a:pPr algn="ctr">
              <a:spcBef>
                <a:spcPts val="1200"/>
              </a:spcBef>
            </a:pPr>
            <a:r>
              <a:rPr lang="en-US" sz="1600" dirty="0" smtClean="0">
                <a:solidFill>
                  <a:srgbClr val="FFFF00"/>
                </a:solidFill>
              </a:rPr>
              <a:t> </a:t>
            </a:r>
            <a:r>
              <a:rPr lang="en-US" sz="2800" dirty="0" smtClean="0">
                <a:solidFill>
                  <a:srgbClr val="FFFF00"/>
                </a:solidFill>
              </a:rPr>
              <a:t>Protect all of your email accounts. Report all incidents and suspicious activity to security.</a:t>
            </a:r>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lang="en-US" sz="3200" noProof="0" dirty="0" smtClean="0">
                <a:solidFill>
                  <a:srgbClr val="FFFF00"/>
                </a:solidFill>
                <a:effectLst>
                  <a:outerShdw blurRad="38100" dist="38100" dir="2700000" algn="tl">
                    <a:srgbClr val="000000">
                      <a:alpha val="43137"/>
                    </a:srgbClr>
                  </a:outerShdw>
                </a:effectLst>
                <a:latin typeface="+mj-lt"/>
              </a:rPr>
              <a:t>Email</a:t>
            </a:r>
            <a:r>
              <a:rPr lang="en-US" sz="3200" dirty="0" smtClean="0">
                <a:solidFill>
                  <a:srgbClr val="FFFF00"/>
                </a:solidFill>
                <a:effectLst>
                  <a:outerShdw blurRad="38100" dist="38100" dir="2700000" algn="tl">
                    <a:srgbClr val="000000">
                      <a:alpha val="43137"/>
                    </a:srgbClr>
                  </a:outerShdw>
                </a:effectLst>
                <a:latin typeface="+mj-lt"/>
              </a:rPr>
              <a:t> </a:t>
            </a:r>
            <a:r>
              <a:rPr lang="en-US" sz="3200" dirty="0" err="1" smtClean="0">
                <a:solidFill>
                  <a:srgbClr val="FFFF00"/>
                </a:solidFill>
                <a:effectLst>
                  <a:outerShdw blurRad="38100" dist="38100" dir="2700000" algn="tl">
                    <a:srgbClr val="000000">
                      <a:alpha val="43137"/>
                    </a:srgbClr>
                  </a:outerShdw>
                </a:effectLst>
                <a:latin typeface="+mj-lt"/>
              </a:rPr>
              <a:t>Th</a:t>
            </a:r>
            <a:r>
              <a:rPr kumimoji="0" lang="en-US" sz="3200" b="0" i="0" u="none" strike="noStrike" kern="1200" cap="none" spc="0" normalizeH="0" baseline="0" noProof="0" dirty="0" err="1" smtClean="0">
                <a:ln>
                  <a:noFill/>
                </a:ln>
                <a:solidFill>
                  <a:srgbClr val="FFFF00"/>
                </a:solidFill>
                <a:effectLst>
                  <a:outerShdw blurRad="38100" dist="38100" dir="2700000" algn="tl">
                    <a:srgbClr val="000000">
                      <a:alpha val="43137"/>
                    </a:srgbClr>
                  </a:outerShdw>
                </a:effectLst>
                <a:uLnTx/>
                <a:uFillTx/>
                <a:latin typeface="+mj-lt"/>
                <a:ea typeface="+mn-ea"/>
                <a:cs typeface="+mn-cs"/>
              </a:rPr>
              <a:t>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877699"/>
            <a:ext cx="7848600" cy="5432256"/>
          </a:xfrm>
          <a:prstGeom prst="rect">
            <a:avLst/>
          </a:prstGeom>
          <a:noFill/>
        </p:spPr>
        <p:txBody>
          <a:bodyPr wrap="square" rtlCol="0">
            <a:spAutoFit/>
          </a:bodyPr>
          <a:lstStyle/>
          <a:p>
            <a:r>
              <a:rPr lang="en-US" sz="2000" dirty="0" smtClean="0">
                <a:solidFill>
                  <a:srgbClr val="FFFF00"/>
                </a:solidFill>
              </a:rPr>
              <a:t>Browsing  Can  Hazardous To Your PC</a:t>
            </a:r>
          </a:p>
          <a:p>
            <a:pPr>
              <a:spcBef>
                <a:spcPts val="600"/>
              </a:spcBef>
            </a:pPr>
            <a:r>
              <a:rPr lang="en-US" sz="1600" dirty="0" smtClean="0"/>
              <a:t>The Internet is a significant resource for business and government services. However, some of the same issues as with email can create security issues that you need to be aware of. </a:t>
            </a:r>
          </a:p>
          <a:p>
            <a:pPr>
              <a:spcBef>
                <a:spcPts val="600"/>
              </a:spcBef>
            </a:pPr>
            <a:r>
              <a:rPr lang="en-US" sz="1600" dirty="0" smtClean="0"/>
              <a:t>The Common Threat: On the web, the threats come from malicious links. Most of the threats come when you click on a link that launches a malicious program or re-directs you to a dangerous site.  </a:t>
            </a:r>
          </a:p>
          <a:p>
            <a:pPr>
              <a:spcBef>
                <a:spcPts val="600"/>
              </a:spcBef>
            </a:pPr>
            <a:r>
              <a:rPr lang="en-US" sz="1600" dirty="0" smtClean="0"/>
              <a:t>Result: If you click, you may launch harmful programs or be directed to a harmful web site. You may then find your personal, client, or sensitive business information compromised and you may subject your PC and network to malicious software. </a:t>
            </a:r>
          </a:p>
          <a:p>
            <a:pPr marL="0" lvl="1">
              <a:spcBef>
                <a:spcPts val="600"/>
              </a:spcBef>
            </a:pPr>
            <a:r>
              <a:rPr lang="en-US" sz="2400" dirty="0" smtClean="0">
                <a:solidFill>
                  <a:srgbClr val="FFFF00"/>
                </a:solidFill>
              </a:rPr>
              <a:t>Stop: </a:t>
            </a:r>
            <a:r>
              <a:rPr lang="en-US" sz="1600" dirty="0" smtClean="0">
                <a:solidFill>
                  <a:srgbClr val="FFFF00"/>
                </a:solidFill>
              </a:rPr>
              <a:t>Do not automatically click on Internet links until you have confidence in them. This includes pictures, videos, and navigational elements.</a:t>
            </a:r>
          </a:p>
          <a:p>
            <a:pPr>
              <a:spcBef>
                <a:spcPts val="600"/>
              </a:spcBef>
            </a:pPr>
            <a:r>
              <a:rPr lang="en-US" sz="2400" dirty="0" smtClean="0">
                <a:solidFill>
                  <a:srgbClr val="FFFF00"/>
                </a:solidFill>
              </a:rPr>
              <a:t>Think: </a:t>
            </a:r>
            <a:r>
              <a:rPr lang="en-US" sz="1600" dirty="0" smtClean="0">
                <a:solidFill>
                  <a:srgbClr val="FFFF00"/>
                </a:solidFill>
              </a:rPr>
              <a:t>Look at the actual address for the links in question. For instance if the link indicates “Click Here” be sure to hover your mouse pointer over the link and investigate the actual web address before you proceed. </a:t>
            </a:r>
          </a:p>
          <a:p>
            <a:pPr>
              <a:spcBef>
                <a:spcPts val="600"/>
              </a:spcBef>
            </a:pPr>
            <a:r>
              <a:rPr lang="en-US" sz="2400" dirty="0" smtClean="0">
                <a:solidFill>
                  <a:srgbClr val="FFFF00"/>
                </a:solidFill>
              </a:rPr>
              <a:t>Click: </a:t>
            </a:r>
            <a:r>
              <a:rPr lang="en-US" sz="1600" dirty="0" smtClean="0">
                <a:solidFill>
                  <a:srgbClr val="FFFF00"/>
                </a:solidFill>
              </a:rPr>
              <a:t>Only after you are completely confident that the web site is safe.  </a:t>
            </a:r>
          </a:p>
          <a:p>
            <a:pPr algn="ctr">
              <a:spcBef>
                <a:spcPts val="600"/>
              </a:spcBef>
            </a:pPr>
            <a:r>
              <a:rPr lang="en-US" sz="1600" dirty="0" smtClean="0">
                <a:solidFill>
                  <a:srgbClr val="FFFF00"/>
                </a:solidFill>
              </a:rPr>
              <a:t> </a:t>
            </a:r>
            <a:r>
              <a:rPr lang="en-US" sz="2800" dirty="0" smtClean="0">
                <a:solidFill>
                  <a:srgbClr val="FFFF00"/>
                </a:solidFill>
              </a:rPr>
              <a:t>Report all suspicious web sites to security</a:t>
            </a:r>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lang="en-US" sz="3200" noProof="0" dirty="0" smtClean="0">
                <a:solidFill>
                  <a:srgbClr val="FFFF00"/>
                </a:solidFill>
                <a:effectLst>
                  <a:outerShdw blurRad="38100" dist="38100" dir="2700000" algn="tl">
                    <a:srgbClr val="000000">
                      <a:alpha val="43137"/>
                    </a:srgbClr>
                  </a:outerShdw>
                </a:effectLst>
                <a:latin typeface="+mj-lt"/>
              </a:rPr>
              <a:t>Internet </a:t>
            </a:r>
            <a:r>
              <a:rPr lang="en-US" sz="3200" dirty="0" err="1" smtClean="0">
                <a:solidFill>
                  <a:srgbClr val="FFFF00"/>
                </a:solidFill>
                <a:effectLst>
                  <a:outerShdw blurRad="38100" dist="38100" dir="2700000" algn="tl">
                    <a:srgbClr val="000000">
                      <a:alpha val="43137"/>
                    </a:srgbClr>
                  </a:outerShdw>
                </a:effectLst>
                <a:latin typeface="+mj-lt"/>
              </a:rPr>
              <a:t>Th</a:t>
            </a:r>
            <a:r>
              <a:rPr kumimoji="0" lang="en-US" sz="3200" b="0" i="0" u="none" strike="noStrike" kern="1200" cap="none" spc="0" normalizeH="0" baseline="0" noProof="0" dirty="0" err="1" smtClean="0">
                <a:ln>
                  <a:noFill/>
                </a:ln>
                <a:solidFill>
                  <a:srgbClr val="FFFF00"/>
                </a:solidFill>
                <a:effectLst>
                  <a:outerShdw blurRad="38100" dist="38100" dir="2700000" algn="tl">
                    <a:srgbClr val="000000">
                      <a:alpha val="43137"/>
                    </a:srgbClr>
                  </a:outerShdw>
                </a:effectLst>
                <a:uLnTx/>
                <a:uFillTx/>
                <a:latin typeface="+mj-lt"/>
                <a:ea typeface="+mn-ea"/>
                <a:cs typeface="+mn-cs"/>
              </a:rPr>
              <a:t>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877699"/>
            <a:ext cx="7848600" cy="5678478"/>
          </a:xfrm>
          <a:prstGeom prst="rect">
            <a:avLst/>
          </a:prstGeom>
          <a:noFill/>
        </p:spPr>
        <p:txBody>
          <a:bodyPr wrap="square" rtlCol="0">
            <a:spAutoFit/>
          </a:bodyPr>
          <a:lstStyle/>
          <a:p>
            <a:r>
              <a:rPr lang="en-US" sz="2000" dirty="0" smtClean="0">
                <a:solidFill>
                  <a:srgbClr val="FFFF00"/>
                </a:solidFill>
              </a:rPr>
              <a:t>Social Media Can Be Suspect</a:t>
            </a:r>
          </a:p>
          <a:p>
            <a:pPr>
              <a:spcBef>
                <a:spcPts val="600"/>
              </a:spcBef>
            </a:pPr>
            <a:r>
              <a:rPr lang="en-US" sz="1600" dirty="0" smtClean="0"/>
              <a:t>While usually relatively safe, the rapid increase in social networking and collaborative sites has offered new opportunities for hackers, thieves and others. You should use common sense and be cautious when visiting these sites.  </a:t>
            </a:r>
          </a:p>
          <a:p>
            <a:pPr>
              <a:spcBef>
                <a:spcPts val="600"/>
              </a:spcBef>
            </a:pPr>
            <a:r>
              <a:rPr lang="en-US" sz="1600" dirty="0" smtClean="0"/>
              <a:t>The Common Threat: Similar to email threats, postings on </a:t>
            </a:r>
            <a:r>
              <a:rPr lang="en-US" sz="1600" dirty="0" err="1" smtClean="0"/>
              <a:t>FaceBook</a:t>
            </a:r>
            <a:r>
              <a:rPr lang="en-US" sz="1600" dirty="0" smtClean="0"/>
              <a:t>, </a:t>
            </a:r>
            <a:r>
              <a:rPr lang="en-US" sz="1600" dirty="0" err="1" smtClean="0"/>
              <a:t>LinkedIN</a:t>
            </a:r>
            <a:r>
              <a:rPr lang="en-US" sz="1600" dirty="0" smtClean="0"/>
              <a:t>, </a:t>
            </a:r>
            <a:br>
              <a:rPr lang="en-US" sz="1600" dirty="0" smtClean="0"/>
            </a:br>
            <a:r>
              <a:rPr lang="en-US" sz="1600" dirty="0" smtClean="0"/>
              <a:t>YouTube, and others may appear to take you to interesting content, funny videos, or connect you to other users and organizational sites of common interest.</a:t>
            </a:r>
          </a:p>
          <a:p>
            <a:pPr>
              <a:spcBef>
                <a:spcPts val="600"/>
              </a:spcBef>
            </a:pPr>
            <a:r>
              <a:rPr lang="en-US" sz="1600" dirty="0" smtClean="0"/>
              <a:t>Result: In reality you may be clicking on links that launch malware or take you to sites other than the ones you expected, and exposing your personal information.   </a:t>
            </a:r>
          </a:p>
          <a:p>
            <a:pPr marL="0" lvl="1">
              <a:spcBef>
                <a:spcPts val="600"/>
              </a:spcBef>
            </a:pPr>
            <a:r>
              <a:rPr lang="en-US" sz="2400" dirty="0" smtClean="0">
                <a:solidFill>
                  <a:srgbClr val="FFFF00"/>
                </a:solidFill>
              </a:rPr>
              <a:t>Stop: </a:t>
            </a:r>
            <a:r>
              <a:rPr lang="en-US" sz="1600" dirty="0" smtClean="0">
                <a:solidFill>
                  <a:srgbClr val="FFFF00"/>
                </a:solidFill>
              </a:rPr>
              <a:t>Do not assume social networking sites are safe. Do not click on links until you are sure they are legitimate. This includes pictures, videos, invitations to games and applications, and navigational elements.</a:t>
            </a:r>
          </a:p>
          <a:p>
            <a:pPr>
              <a:spcBef>
                <a:spcPts val="600"/>
              </a:spcBef>
            </a:pPr>
            <a:r>
              <a:rPr lang="en-US" sz="2400" dirty="0" smtClean="0">
                <a:solidFill>
                  <a:srgbClr val="FFFF00"/>
                </a:solidFill>
              </a:rPr>
              <a:t>Think: </a:t>
            </a:r>
            <a:r>
              <a:rPr lang="en-US" sz="1600" dirty="0" smtClean="0">
                <a:solidFill>
                  <a:srgbClr val="FFFF00"/>
                </a:solidFill>
              </a:rPr>
              <a:t>Look at the actual web addresses for the links in question. Investigate all links and linkable items by hovering your mouse over them. Look at the actual web address before you proceed. Be careful of postings and sites that ask to share your personal information</a:t>
            </a:r>
          </a:p>
          <a:p>
            <a:pPr>
              <a:spcBef>
                <a:spcPts val="600"/>
              </a:spcBef>
            </a:pPr>
            <a:r>
              <a:rPr lang="en-US" sz="2400" dirty="0" smtClean="0">
                <a:solidFill>
                  <a:srgbClr val="FFFF00"/>
                </a:solidFill>
              </a:rPr>
              <a:t>Click: </a:t>
            </a:r>
            <a:r>
              <a:rPr lang="en-US" sz="1600" dirty="0" smtClean="0">
                <a:solidFill>
                  <a:srgbClr val="FFFF00"/>
                </a:solidFill>
              </a:rPr>
              <a:t>Only after you are completely confident that the web site is safe.  </a:t>
            </a:r>
          </a:p>
          <a:p>
            <a:pPr algn="ctr">
              <a:spcBef>
                <a:spcPts val="600"/>
              </a:spcBef>
            </a:pPr>
            <a:r>
              <a:rPr lang="en-US" sz="1600" dirty="0" smtClean="0">
                <a:solidFill>
                  <a:srgbClr val="FFFF00"/>
                </a:solidFill>
              </a:rPr>
              <a:t> </a:t>
            </a:r>
            <a:r>
              <a:rPr lang="en-US" sz="2800" dirty="0" smtClean="0">
                <a:solidFill>
                  <a:srgbClr val="FFFF00"/>
                </a:solidFill>
              </a:rPr>
              <a:t>Report all suspicious social media activity</a:t>
            </a:r>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lang="en-US" sz="3200" noProof="0" dirty="0" smtClean="0">
                <a:solidFill>
                  <a:srgbClr val="FFFF00"/>
                </a:solidFill>
                <a:effectLst>
                  <a:outerShdw blurRad="38100" dist="38100" dir="2700000" algn="tl">
                    <a:srgbClr val="000000">
                      <a:alpha val="43137"/>
                    </a:srgbClr>
                  </a:outerShdw>
                </a:effectLst>
                <a:latin typeface="+mj-lt"/>
              </a:rPr>
              <a:t>Internet </a:t>
            </a:r>
            <a:r>
              <a:rPr lang="en-US" sz="3200" dirty="0" err="1" smtClean="0">
                <a:solidFill>
                  <a:srgbClr val="FFFF00"/>
                </a:solidFill>
                <a:effectLst>
                  <a:outerShdw blurRad="38100" dist="38100" dir="2700000" algn="tl">
                    <a:srgbClr val="000000">
                      <a:alpha val="43137"/>
                    </a:srgbClr>
                  </a:outerShdw>
                </a:effectLst>
                <a:latin typeface="+mj-lt"/>
              </a:rPr>
              <a:t>Th</a:t>
            </a:r>
            <a:r>
              <a:rPr kumimoji="0" lang="en-US" sz="3200" b="0" i="0" u="none" strike="noStrike" kern="1200" cap="none" spc="0" normalizeH="0" baseline="0" noProof="0" dirty="0" err="1" smtClean="0">
                <a:ln>
                  <a:noFill/>
                </a:ln>
                <a:solidFill>
                  <a:srgbClr val="FFFF00"/>
                </a:solidFill>
                <a:effectLst>
                  <a:outerShdw blurRad="38100" dist="38100" dir="2700000" algn="tl">
                    <a:srgbClr val="000000">
                      <a:alpha val="43137"/>
                    </a:srgbClr>
                  </a:outerShdw>
                </a:effectLst>
                <a:uLnTx/>
                <a:uFillTx/>
                <a:latin typeface="+mj-lt"/>
                <a:ea typeface="+mn-ea"/>
                <a:cs typeface="+mn-cs"/>
              </a:rPr>
              <a:t>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877699"/>
            <a:ext cx="8001000" cy="5755422"/>
          </a:xfrm>
          <a:prstGeom prst="rect">
            <a:avLst/>
          </a:prstGeom>
          <a:noFill/>
        </p:spPr>
        <p:txBody>
          <a:bodyPr wrap="square" rtlCol="0">
            <a:spAutoFit/>
          </a:bodyPr>
          <a:lstStyle/>
          <a:p>
            <a:r>
              <a:rPr lang="en-US" sz="2000" dirty="0" smtClean="0">
                <a:solidFill>
                  <a:srgbClr val="FFFF00"/>
                </a:solidFill>
              </a:rPr>
              <a:t>For Mobile Workers: Be Careful With Your Connections</a:t>
            </a:r>
          </a:p>
          <a:p>
            <a:pPr>
              <a:spcBef>
                <a:spcPts val="600"/>
              </a:spcBef>
            </a:pPr>
            <a:r>
              <a:rPr lang="en-US" sz="1600" dirty="0" smtClean="0"/>
              <a:t>The ability to work away from the office is beneficial and flexible, mobile workers need take special care of the inherent threats to COV systems when connected to public access points. Special care should taken when working in these environments.</a:t>
            </a:r>
          </a:p>
          <a:p>
            <a:pPr>
              <a:spcBef>
                <a:spcPts val="600"/>
              </a:spcBef>
            </a:pPr>
            <a:r>
              <a:rPr lang="en-US" sz="1600" dirty="0" smtClean="0">
                <a:solidFill>
                  <a:srgbClr val="FFFF00"/>
                </a:solidFill>
              </a:rPr>
              <a:t>Wireless Networks: </a:t>
            </a:r>
            <a:r>
              <a:rPr lang="en-US" sz="1600" dirty="0" smtClean="0"/>
              <a:t>Assume when you connect to a public wireless access point that it is inherently not secure. Other individuals can potentially “see” your activity. When connecting to a sensitive COV system, this could expose your sensitive data. </a:t>
            </a:r>
          </a:p>
          <a:p>
            <a:pPr>
              <a:spcBef>
                <a:spcPts val="600"/>
              </a:spcBef>
            </a:pPr>
            <a:r>
              <a:rPr lang="en-US" sz="1600" dirty="0" smtClean="0"/>
              <a:t> </a:t>
            </a:r>
            <a:r>
              <a:rPr lang="en-US" sz="1600" dirty="0" smtClean="0">
                <a:solidFill>
                  <a:srgbClr val="FFFF00"/>
                </a:solidFill>
              </a:rPr>
              <a:t>Virtual  Private Network: </a:t>
            </a:r>
            <a:r>
              <a:rPr lang="en-US" sz="1600" dirty="0" smtClean="0"/>
              <a:t>VPN allows you to launch a secure Internet connection so that even with a public access point, you are able to work connected to your home network, applications and databases with a greater level of security.</a:t>
            </a:r>
          </a:p>
          <a:p>
            <a:pPr>
              <a:spcBef>
                <a:spcPts val="600"/>
              </a:spcBef>
            </a:pPr>
            <a:r>
              <a:rPr lang="en-US" sz="1600" dirty="0" smtClean="0">
                <a:solidFill>
                  <a:srgbClr val="FFFF00"/>
                </a:solidFill>
              </a:rPr>
              <a:t>Device Encryption: </a:t>
            </a:r>
            <a:r>
              <a:rPr lang="en-US" sz="1600" dirty="0" smtClean="0"/>
              <a:t>Always make sure your Laptop, Tablet or other mobile device is protected from someone else logging on. Device encryption should be installed on all mobile devices that connect to COV systems. </a:t>
            </a:r>
          </a:p>
          <a:p>
            <a:pPr marL="0" lvl="1">
              <a:spcBef>
                <a:spcPts val="600"/>
              </a:spcBef>
            </a:pPr>
            <a:r>
              <a:rPr lang="en-US" sz="2400" dirty="0" smtClean="0">
                <a:solidFill>
                  <a:srgbClr val="FFFF00"/>
                </a:solidFill>
              </a:rPr>
              <a:t>Stop: </a:t>
            </a:r>
            <a:r>
              <a:rPr lang="en-US" sz="1600" dirty="0" smtClean="0">
                <a:solidFill>
                  <a:srgbClr val="FFFF00"/>
                </a:solidFill>
              </a:rPr>
              <a:t>Do not connect to a public wireless access point without VPN. </a:t>
            </a:r>
          </a:p>
          <a:p>
            <a:pPr>
              <a:spcBef>
                <a:spcPts val="600"/>
              </a:spcBef>
            </a:pPr>
            <a:r>
              <a:rPr lang="en-US" sz="2400" dirty="0" smtClean="0">
                <a:solidFill>
                  <a:srgbClr val="FFFF00"/>
                </a:solidFill>
              </a:rPr>
              <a:t>Think:</a:t>
            </a:r>
            <a:r>
              <a:rPr lang="en-US" sz="1600" dirty="0" smtClean="0">
                <a:solidFill>
                  <a:srgbClr val="FFFF00"/>
                </a:solidFill>
              </a:rPr>
              <a:t> When you are prompted to connect to a public wireless node, know what you are connecting to and assume it is public. </a:t>
            </a:r>
          </a:p>
          <a:p>
            <a:pPr>
              <a:spcBef>
                <a:spcPts val="600"/>
              </a:spcBef>
            </a:pPr>
            <a:r>
              <a:rPr lang="en-US" sz="2400" dirty="0" smtClean="0">
                <a:solidFill>
                  <a:srgbClr val="FFFF00"/>
                </a:solidFill>
              </a:rPr>
              <a:t>Click: </a:t>
            </a:r>
            <a:r>
              <a:rPr lang="en-US" sz="1600" dirty="0" smtClean="0">
                <a:solidFill>
                  <a:srgbClr val="FFFF00"/>
                </a:solidFill>
              </a:rPr>
              <a:t>Only proceed if you are confident in the connection and are using VPN.  </a:t>
            </a:r>
          </a:p>
          <a:p>
            <a:pPr algn="ctr">
              <a:spcBef>
                <a:spcPts val="600"/>
              </a:spcBef>
            </a:pPr>
            <a:r>
              <a:rPr lang="en-US" sz="1600" dirty="0" smtClean="0">
                <a:solidFill>
                  <a:srgbClr val="FFFF00"/>
                </a:solidFill>
              </a:rPr>
              <a:t> </a:t>
            </a:r>
            <a:r>
              <a:rPr lang="en-US" sz="2800" dirty="0" smtClean="0">
                <a:solidFill>
                  <a:srgbClr val="FFFF00"/>
                </a:solidFill>
              </a:rPr>
              <a:t>Keep Your Mobile Computing Safe!</a:t>
            </a:r>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kumimoji="0" lang="en-US" sz="3200" b="0" i="0" u="none" strike="noStrike" kern="1200" cap="none" spc="0" normalizeH="0" baseline="0" noProof="0" dirty="0" err="1" smtClean="0">
                <a:ln>
                  <a:noFill/>
                </a:ln>
                <a:solidFill>
                  <a:srgbClr val="FFFF00"/>
                </a:solidFill>
                <a:effectLst>
                  <a:outerShdw blurRad="38100" dist="38100" dir="2700000" algn="tl">
                    <a:srgbClr val="000000">
                      <a:alpha val="43137"/>
                    </a:srgbClr>
                  </a:outerShdw>
                </a:effectLst>
                <a:uLnTx/>
                <a:uFillTx/>
                <a:latin typeface="+mj-lt"/>
                <a:ea typeface="+mn-ea"/>
                <a:cs typeface="+mn-cs"/>
              </a:rPr>
              <a:t>Telework</a:t>
            </a:r>
            <a:r>
              <a:rPr kumimoji="0" lang="en-US" sz="32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 Threats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sz="3600" b="1" dirty="0" smtClean="0">
                <a:solidFill>
                  <a:srgbClr val="FFFF00"/>
                </a:solidFill>
                <a:effectLst>
                  <a:outerShdw blurRad="38100" dist="38100" dir="2700000" algn="tl">
                    <a:srgbClr val="000000">
                      <a:alpha val="43137"/>
                    </a:srgbClr>
                  </a:outerShdw>
                </a:effectLst>
              </a:rPr>
              <a:t>Take the </a:t>
            </a:r>
            <a:r>
              <a:rPr lang="en-US" sz="3600" b="1" dirty="0" err="1" smtClean="0">
                <a:solidFill>
                  <a:srgbClr val="FFFF00"/>
                </a:solidFill>
                <a:effectLst>
                  <a:outerShdw blurRad="38100" dist="38100" dir="2700000" algn="tl">
                    <a:srgbClr val="000000">
                      <a:alpha val="43137"/>
                    </a:srgbClr>
                  </a:outerShdw>
                </a:effectLst>
              </a:rPr>
              <a:t>CyberPledge</a:t>
            </a:r>
            <a:r>
              <a:rPr lang="en-US" sz="3600" b="1" dirty="0" smtClean="0">
                <a:solidFill>
                  <a:srgbClr val="FFFF00"/>
                </a:solidFill>
                <a:effectLst>
                  <a:outerShdw blurRad="38100" dist="38100" dir="2700000" algn="tl">
                    <a:srgbClr val="000000">
                      <a:alpha val="43137"/>
                    </a:srgbClr>
                  </a:outerShdw>
                </a:effectLst>
              </a:rPr>
              <a:t>!</a:t>
            </a:r>
          </a:p>
          <a:p>
            <a:pPr marL="0" indent="0" algn="ctr">
              <a:buNone/>
            </a:pPr>
            <a:r>
              <a:rPr lang="en-US" sz="2400" i="1" dirty="0" smtClean="0"/>
              <a:t>Print and sign the pledge on the next slide and post it as a reminder. </a:t>
            </a:r>
          </a:p>
          <a:p>
            <a:pPr marL="0" indent="0" algn="ctr">
              <a:buNone/>
            </a:pPr>
            <a:r>
              <a:rPr lang="en-US" sz="3200" dirty="0" smtClean="0">
                <a:solidFill>
                  <a:srgbClr val="FFFF00"/>
                </a:solidFill>
                <a:effectLst>
                  <a:outerShdw blurRad="38100" dist="38100" dir="2700000" algn="tl">
                    <a:srgbClr val="000000">
                      <a:alpha val="43137"/>
                    </a:srgbClr>
                  </a:outerShdw>
                </a:effectLst>
              </a:rPr>
              <a:t>Take the time and care every day</a:t>
            </a:r>
            <a:br>
              <a:rPr lang="en-US" sz="3200" dirty="0" smtClean="0">
                <a:solidFill>
                  <a:srgbClr val="FFFF00"/>
                </a:solidFill>
                <a:effectLst>
                  <a:outerShdw blurRad="38100" dist="38100" dir="2700000" algn="tl">
                    <a:srgbClr val="000000">
                      <a:alpha val="43137"/>
                    </a:srgbClr>
                  </a:outerShdw>
                </a:effectLst>
              </a:rPr>
            </a:br>
            <a:r>
              <a:rPr lang="en-US" sz="3200" dirty="0" smtClean="0">
                <a:solidFill>
                  <a:srgbClr val="FFFF00"/>
                </a:solidFill>
                <a:effectLst>
                  <a:outerShdw blurRad="38100" dist="38100" dir="2700000" algn="tl">
                    <a:srgbClr val="000000">
                      <a:alpha val="43137"/>
                    </a:srgbClr>
                  </a:outerShdw>
                </a:effectLst>
              </a:rPr>
              <a:t>to protect yourself, </a:t>
            </a:r>
          </a:p>
          <a:p>
            <a:pPr marL="0" indent="0" algn="ctr">
              <a:buNone/>
            </a:pPr>
            <a:r>
              <a:rPr lang="en-US" sz="3200" dirty="0" smtClean="0">
                <a:solidFill>
                  <a:srgbClr val="FFFF00"/>
                </a:solidFill>
                <a:effectLst>
                  <a:outerShdw blurRad="38100" dist="38100" dir="2700000" algn="tl">
                    <a:srgbClr val="000000">
                      <a:alpha val="43137"/>
                    </a:srgbClr>
                  </a:outerShdw>
                </a:effectLst>
              </a:rPr>
              <a:t>your organization </a:t>
            </a:r>
          </a:p>
          <a:p>
            <a:pPr marL="0" indent="0" algn="ctr">
              <a:buNone/>
            </a:pPr>
            <a:r>
              <a:rPr lang="en-US" sz="3200" dirty="0" smtClean="0">
                <a:solidFill>
                  <a:srgbClr val="FFFF00"/>
                </a:solidFill>
                <a:effectLst>
                  <a:outerShdw blurRad="38100" dist="38100" dir="2700000" algn="tl">
                    <a:srgbClr val="000000">
                      <a:alpha val="43137"/>
                    </a:srgbClr>
                  </a:outerShdw>
                </a:effectLst>
              </a:rPr>
              <a:t>and your clients</a:t>
            </a:r>
            <a:br>
              <a:rPr lang="en-US" sz="3200" dirty="0" smtClean="0">
                <a:solidFill>
                  <a:srgbClr val="FFFF00"/>
                </a:solidFill>
                <a:effectLst>
                  <a:outerShdw blurRad="38100" dist="38100" dir="2700000" algn="tl">
                    <a:srgbClr val="000000">
                      <a:alpha val="43137"/>
                    </a:srgbClr>
                  </a:outerShdw>
                </a:effectLst>
              </a:rPr>
            </a:br>
            <a:r>
              <a:rPr lang="en-US" sz="3200" dirty="0" smtClean="0">
                <a:solidFill>
                  <a:srgbClr val="FFFF00"/>
                </a:solidFill>
                <a:effectLst>
                  <a:outerShdw blurRad="38100" dist="38100" dir="2700000" algn="tl">
                    <a:srgbClr val="000000">
                      <a:alpha val="43137"/>
                    </a:srgbClr>
                  </a:outerShdw>
                </a:effectLst>
              </a:rPr>
              <a:t> through your own safe practices. </a:t>
            </a:r>
          </a:p>
        </p:txBody>
      </p:sp>
      <p:sp>
        <p:nvSpPr>
          <p:cNvPr id="5" name="Subtitle 2"/>
          <p:cNvSpPr txBox="1">
            <a:spLocks/>
          </p:cNvSpPr>
          <p:nvPr/>
        </p:nvSpPr>
        <p:spPr>
          <a:xfrm>
            <a:off x="381000" y="4572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kumimoji="0" lang="en-US" sz="32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The Pledge</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458200" cy="5257800"/>
          </a:xfrm>
        </p:spPr>
        <p:txBody>
          <a:bodyPr>
            <a:normAutofit fontScale="25000" lnSpcReduction="20000"/>
          </a:bodyPr>
          <a:lstStyle/>
          <a:p>
            <a:pPr>
              <a:buNone/>
            </a:pPr>
            <a:r>
              <a:rPr lang="en-US" sz="5600" dirty="0" smtClean="0"/>
              <a:t>I,  _____________________________________________   Date: _________________ PLEDGE to:</a:t>
            </a:r>
          </a:p>
          <a:p>
            <a:pPr>
              <a:buNone/>
            </a:pPr>
            <a:endParaRPr lang="en-US" dirty="0" smtClean="0"/>
          </a:p>
          <a:p>
            <a:pPr marL="548640" lvl="0"/>
            <a:r>
              <a:rPr lang="en-US" sz="7200" dirty="0" smtClean="0"/>
              <a:t>Stop, and Think (consider appropriateness and risk) before I Connect to the Internet.</a:t>
            </a:r>
          </a:p>
          <a:p>
            <a:pPr marL="548640" lvl="0"/>
            <a:r>
              <a:rPr lang="en-US" sz="7200" dirty="0" smtClean="0"/>
              <a:t>Take personal responsibility for security, follow my organization’s security policies, and adhere to sound security practices.</a:t>
            </a:r>
          </a:p>
          <a:p>
            <a:pPr marL="548640" lvl="0"/>
            <a:r>
              <a:rPr lang="en-US" sz="7200" dirty="0" smtClean="0"/>
              <a:t>Lock my computer whenever I leave my work area.</a:t>
            </a:r>
          </a:p>
          <a:p>
            <a:pPr marL="548640" lvl="0"/>
            <a:r>
              <a:rPr lang="en-US" sz="7200" dirty="0" smtClean="0"/>
              <a:t>Safeguard portable computing equipment when I am in public places.</a:t>
            </a:r>
          </a:p>
          <a:p>
            <a:pPr marL="548640" lvl="0"/>
            <a:r>
              <a:rPr lang="en-US" sz="7200" dirty="0" smtClean="0"/>
              <a:t>Create and use strong passwords, and never share my password(s) with anyone.</a:t>
            </a:r>
          </a:p>
          <a:p>
            <a:pPr marL="548640" lvl="0"/>
            <a:r>
              <a:rPr lang="en-US" sz="7200" dirty="0" smtClean="0"/>
              <a:t>Never leave a written password (sticky note, etc.) near my computer, or easily accessible.</a:t>
            </a:r>
          </a:p>
          <a:p>
            <a:pPr marL="548640" lvl="0"/>
            <a:r>
              <a:rPr lang="en-US" sz="7200" dirty="0" smtClean="0"/>
              <a:t>Promptly report all security incidents or concerns to my organization’s security officer or other appropriate contact.</a:t>
            </a:r>
          </a:p>
          <a:p>
            <a:pPr marL="548640" lvl="0"/>
            <a:r>
              <a:rPr lang="en-US" sz="7200" dirty="0" smtClean="0"/>
              <a:t>Safeguard “sensitive data” as well as confidential and/or legally protected (Personally Identifiable Information and Protected Health Information) data from any inappropriate disclosure.</a:t>
            </a:r>
          </a:p>
          <a:p>
            <a:pPr marL="548640" lvl="0"/>
            <a:r>
              <a:rPr lang="en-US" sz="7200" dirty="0" smtClean="0"/>
              <a:t>Work to the best of my ability to keep my organization’s staff, property and information safe and secure.</a:t>
            </a:r>
          </a:p>
          <a:p>
            <a:pPr marL="548640" lvl="0"/>
            <a:r>
              <a:rPr lang="en-US" sz="7200" dirty="0" smtClean="0"/>
              <a:t>Spread the message to my friends, co-workers and community about staying safe online.</a:t>
            </a:r>
          </a:p>
          <a:p>
            <a:pPr marL="548640" lvl="0">
              <a:buNone/>
            </a:pPr>
            <a:endParaRPr lang="en-US" dirty="0" smtClean="0"/>
          </a:p>
          <a:p>
            <a:pPr>
              <a:buNone/>
            </a:pPr>
            <a:endParaRPr lang="en-US" dirty="0"/>
          </a:p>
        </p:txBody>
      </p:sp>
      <p:sp>
        <p:nvSpPr>
          <p:cNvPr id="4" name="Subtitle 2"/>
          <p:cNvSpPr txBox="1">
            <a:spLocks/>
          </p:cNvSpPr>
          <p:nvPr/>
        </p:nvSpPr>
        <p:spPr>
          <a:xfrm>
            <a:off x="304800" y="228600"/>
            <a:ext cx="5565648" cy="6096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800" b="0" i="0" u="none" strike="noStrike" kern="1200" cap="none" spc="0" normalizeH="0" baseline="0" noProof="0" dirty="0" smtClean="0">
                <a:ln>
                  <a:noFill/>
                </a:ln>
                <a:solidFill>
                  <a:srgbClr val="FFFF00"/>
                </a:solidFill>
                <a:effectLst/>
                <a:uLnTx/>
                <a:uFillTx/>
                <a:latin typeface="+mn-lt"/>
                <a:ea typeface="+mn-ea"/>
                <a:cs typeface="+mn-cs"/>
              </a:rPr>
              <a:t>Cyber Security</a:t>
            </a:r>
            <a:r>
              <a:rPr lang="en-US" sz="2800" dirty="0" smtClean="0">
                <a:solidFill>
                  <a:srgbClr val="FFFF00"/>
                </a:solidFill>
              </a:rPr>
              <a:t> Pledge</a:t>
            </a:r>
            <a:endParaRPr kumimoji="0" lang="en-US" sz="2800" b="0" i="0" u="none" strike="noStrike" kern="1200" cap="none" spc="0" normalizeH="0" baseline="0" noProof="0" dirty="0" smtClean="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458200" cy="5257800"/>
          </a:xfrm>
        </p:spPr>
        <p:txBody>
          <a:bodyPr>
            <a:normAutofit/>
          </a:bodyPr>
          <a:lstStyle/>
          <a:p>
            <a:pPr>
              <a:buNone/>
            </a:pPr>
            <a:r>
              <a:rPr lang="en-US" sz="5600" dirty="0" smtClean="0"/>
              <a:t>Thank you for taking the DARS Cyber Security Awareness Training.  Please log your participation with your ISO.</a:t>
            </a:r>
            <a:endParaRPr lang="en-US" sz="7200" dirty="0" smtClean="0"/>
          </a:p>
          <a:p>
            <a:pPr marL="548640" lvl="0">
              <a:buNone/>
            </a:pPr>
            <a:endParaRPr lang="en-US" dirty="0" smtClean="0"/>
          </a:p>
          <a:p>
            <a:pPr>
              <a:buNone/>
            </a:pPr>
            <a:endParaRPr lang="en-US" dirty="0"/>
          </a:p>
        </p:txBody>
      </p:sp>
      <p:sp>
        <p:nvSpPr>
          <p:cNvPr id="4" name="Subtitle 2"/>
          <p:cNvSpPr txBox="1">
            <a:spLocks/>
          </p:cNvSpPr>
          <p:nvPr/>
        </p:nvSpPr>
        <p:spPr>
          <a:xfrm>
            <a:off x="304800" y="228600"/>
            <a:ext cx="7162800" cy="533400"/>
          </a:xfrm>
          <a:prstGeom prst="rect">
            <a:avLst/>
          </a:prstGeom>
        </p:spPr>
        <p:txBody>
          <a:bodyPr vert="horz">
            <a:noAutofit/>
          </a:bodyPr>
          <a:lstStyle/>
          <a:p>
            <a:pPr marL="420624" lvl="0" indent="-384048">
              <a:spcBef>
                <a:spcPct val="20000"/>
              </a:spcBef>
              <a:buClr>
                <a:schemeClr val="accent1"/>
              </a:buClr>
              <a:buSzPct val="80000"/>
              <a:defRPr/>
            </a:pPr>
            <a:r>
              <a:rPr lang="en-US" sz="2800" dirty="0" smtClean="0">
                <a:solidFill>
                  <a:srgbClr val="FFFF00"/>
                </a:solidFill>
                <a:effectLst>
                  <a:outerShdw blurRad="38100" dist="38100" dir="2700000" algn="tl">
                    <a:srgbClr val="000000">
                      <a:alpha val="43137"/>
                    </a:srgbClr>
                  </a:outerShdw>
                </a:effectLst>
              </a:rPr>
              <a:t>DARS Cyber Security Awareness:</a:t>
            </a:r>
            <a:endParaRPr kumimoji="0" lang="en-US" sz="2800" b="0" i="0" u="none" strike="noStrike" kern="1200" cap="none" spc="0" normalizeH="0" baseline="0" noProof="0" dirty="0" smtClean="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normAutofit/>
          </a:bodyPr>
          <a:lstStyle/>
          <a:p>
            <a:r>
              <a:rPr lang="en-US" sz="3600" b="1" dirty="0" smtClean="0">
                <a:solidFill>
                  <a:srgbClr val="FFFF00"/>
                </a:solidFill>
                <a:effectLst>
                  <a:outerShdw blurRad="38100" dist="38100" dir="2700000" algn="tl">
                    <a:srgbClr val="000000">
                      <a:alpha val="43137"/>
                    </a:srgbClr>
                  </a:outerShdw>
                </a:effectLst>
              </a:rPr>
              <a:t>Who should complete this training</a:t>
            </a:r>
            <a:endParaRPr lang="en-US" sz="3600" b="1"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417637"/>
            <a:ext cx="7467600" cy="4525963"/>
          </a:xfrm>
        </p:spPr>
        <p:txBody>
          <a:bodyPr>
            <a:noAutofit/>
          </a:bodyPr>
          <a:lstStyle/>
          <a:p>
            <a:pPr>
              <a:spcBef>
                <a:spcPts val="1200"/>
              </a:spcBef>
            </a:pPr>
            <a:r>
              <a:rPr lang="en-US" sz="2400" dirty="0" smtClean="0"/>
              <a:t>This training is required for all individuals with security access to  sensitive or confidential systems owned by the Department for Aging and Rehabilitative Services (DARS)</a:t>
            </a:r>
          </a:p>
          <a:p>
            <a:pPr>
              <a:spcBef>
                <a:spcPts val="1200"/>
              </a:spcBef>
            </a:pPr>
            <a:r>
              <a:rPr lang="en-US" sz="2400" dirty="0" smtClean="0"/>
              <a:t>Each individual must complete this training when security access is granted</a:t>
            </a:r>
          </a:p>
          <a:p>
            <a:pPr>
              <a:spcBef>
                <a:spcPts val="1200"/>
              </a:spcBef>
            </a:pPr>
            <a:r>
              <a:rPr lang="en-US" sz="2400" dirty="0" smtClean="0"/>
              <a:t>Refresher security training is required annually</a:t>
            </a:r>
          </a:p>
          <a:p>
            <a:pPr>
              <a:spcBef>
                <a:spcPts val="1200"/>
              </a:spcBef>
            </a:pPr>
            <a:r>
              <a:rPr lang="en-US" sz="2400" dirty="0" smtClean="0"/>
              <a:t>Supervisors must certify and track completion of security awareness training for each user</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normAutofit fontScale="90000"/>
          </a:bodyPr>
          <a:lstStyle/>
          <a:p>
            <a:r>
              <a:rPr lang="en-US" sz="3100" b="1" dirty="0" smtClean="0">
                <a:solidFill>
                  <a:srgbClr val="FFFF00"/>
                </a:solidFill>
                <a:effectLst>
                  <a:outerShdw blurRad="38100" dist="38100" dir="2700000" algn="tl">
                    <a:srgbClr val="000000">
                      <a:alpha val="43137"/>
                    </a:srgbClr>
                  </a:outerShdw>
                </a:effectLst>
              </a:rPr>
              <a:t>DARS Information Technology</a:t>
            </a:r>
            <a:r>
              <a:rPr lang="en-US" sz="4000" b="1" dirty="0" smtClean="0">
                <a:solidFill>
                  <a:srgbClr val="FFFF00"/>
                </a:solidFill>
                <a:effectLst>
                  <a:outerShdw blurRad="38100" dist="38100" dir="2700000" algn="tl">
                    <a:srgbClr val="000000">
                      <a:alpha val="43137"/>
                    </a:srgbClr>
                  </a:outerShdw>
                </a:effectLst>
              </a:rPr>
              <a:t/>
            </a:r>
            <a:br>
              <a:rPr lang="en-US" sz="4000" b="1" dirty="0" smtClean="0">
                <a:solidFill>
                  <a:srgbClr val="FFFF00"/>
                </a:solidFill>
                <a:effectLst>
                  <a:outerShdw blurRad="38100" dist="38100" dir="2700000" algn="tl">
                    <a:srgbClr val="000000">
                      <a:alpha val="43137"/>
                    </a:srgbClr>
                  </a:outerShdw>
                </a:effectLst>
              </a:rPr>
            </a:br>
            <a:r>
              <a:rPr lang="en-US" sz="4000" b="1" dirty="0" smtClean="0">
                <a:solidFill>
                  <a:srgbClr val="FFFF00"/>
                </a:solidFill>
                <a:effectLst>
                  <a:outerShdw blurRad="38100" dist="38100" dir="2700000" algn="tl">
                    <a:srgbClr val="000000">
                      <a:alpha val="43137"/>
                    </a:srgbClr>
                  </a:outerShdw>
                </a:effectLst>
              </a:rPr>
              <a:t>Summary of Security Policies</a:t>
            </a:r>
            <a:endParaRPr lang="en-US" sz="4000" b="1"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7467600" cy="4525963"/>
          </a:xfrm>
        </p:spPr>
        <p:txBody>
          <a:bodyPr>
            <a:normAutofit/>
          </a:bodyPr>
          <a:lstStyle/>
          <a:p>
            <a:pPr>
              <a:spcBef>
                <a:spcPts val="1200"/>
              </a:spcBef>
            </a:pPr>
            <a:r>
              <a:rPr lang="en-US" sz="2400" dirty="0" smtClean="0"/>
              <a:t>DARS is required to adhere to policies from the Virginia Information Technology Agency (VITA)</a:t>
            </a:r>
          </a:p>
          <a:p>
            <a:pPr>
              <a:spcBef>
                <a:spcPts val="1200"/>
              </a:spcBef>
            </a:pPr>
            <a:r>
              <a:rPr lang="en-US" sz="2400" dirty="0" smtClean="0"/>
              <a:t>These policies extend to all users that have access to DARS systems that contain sensitive or confidential  information</a:t>
            </a:r>
          </a:p>
          <a:p>
            <a:pPr>
              <a:spcBef>
                <a:spcPts val="1200"/>
              </a:spcBef>
            </a:pPr>
            <a:r>
              <a:rPr lang="en-US" sz="2400" dirty="0" smtClean="0"/>
              <a:t>All users must sign the Information Security Access Agreement (CISAA)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15962"/>
          </a:xfrm>
        </p:spPr>
        <p:txBody>
          <a:bodyPr>
            <a:normAutofit/>
          </a:bodyPr>
          <a:lstStyle/>
          <a:p>
            <a:r>
              <a:rPr lang="en-US" sz="2400" dirty="0" smtClean="0">
                <a:solidFill>
                  <a:srgbClr val="FFFF00"/>
                </a:solidFill>
                <a:effectLst>
                  <a:outerShdw blurRad="38100" dist="38100" dir="2700000" algn="tl">
                    <a:srgbClr val="000000">
                      <a:alpha val="43137"/>
                    </a:srgbClr>
                  </a:outerShdw>
                </a:effectLst>
              </a:rPr>
              <a:t>DARS IT Security Policies: </a:t>
            </a:r>
            <a:r>
              <a:rPr lang="en-US" sz="3200" dirty="0" smtClean="0">
                <a:solidFill>
                  <a:srgbClr val="FFFF00"/>
                </a:solidFill>
                <a:effectLst>
                  <a:outerShdw blurRad="38100" dist="38100" dir="2700000" algn="tl">
                    <a:srgbClr val="000000">
                      <a:alpha val="43137"/>
                    </a:srgbClr>
                  </a:outerShdw>
                </a:effectLst>
              </a:rPr>
              <a:t>Sensitive Data</a:t>
            </a:r>
            <a:endParaRPr lang="en-US" sz="2800"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143000"/>
            <a:ext cx="8001000" cy="4800600"/>
          </a:xfrm>
        </p:spPr>
        <p:txBody>
          <a:bodyPr>
            <a:normAutofit fontScale="92500" lnSpcReduction="10000"/>
          </a:bodyPr>
          <a:lstStyle/>
          <a:p>
            <a:pPr>
              <a:spcBef>
                <a:spcPts val="1200"/>
              </a:spcBef>
            </a:pPr>
            <a:r>
              <a:rPr lang="en-US" sz="2600" dirty="0" smtClean="0"/>
              <a:t>Users must protect all sensitive data and files</a:t>
            </a:r>
          </a:p>
          <a:p>
            <a:pPr lvl="1">
              <a:spcBef>
                <a:spcPts val="1200"/>
              </a:spcBef>
            </a:pPr>
            <a:r>
              <a:rPr lang="en-US" sz="2200" dirty="0" smtClean="0"/>
              <a:t>Defined as data, documents, or files which, if compromised, would have an adverse effect on your agency or COV</a:t>
            </a:r>
          </a:p>
          <a:p>
            <a:pPr>
              <a:spcBef>
                <a:spcPts val="1200"/>
              </a:spcBef>
            </a:pPr>
            <a:r>
              <a:rPr lang="en-US" sz="2600" dirty="0" smtClean="0"/>
              <a:t>Must be stored in a secure physical environment</a:t>
            </a:r>
          </a:p>
          <a:p>
            <a:pPr lvl="1">
              <a:spcBef>
                <a:spcPts val="1200"/>
              </a:spcBef>
            </a:pPr>
            <a:r>
              <a:rPr lang="en-US" sz="2000" dirty="0" smtClean="0"/>
              <a:t>Includes all media formats (paper, CD, USB drive)</a:t>
            </a:r>
          </a:p>
          <a:p>
            <a:pPr>
              <a:spcBef>
                <a:spcPts val="1200"/>
              </a:spcBef>
            </a:pPr>
            <a:r>
              <a:rPr lang="en-US" sz="2600" dirty="0" smtClean="0"/>
              <a:t>May only be stored on devices owned and approved by your organization</a:t>
            </a:r>
          </a:p>
          <a:p>
            <a:pPr>
              <a:spcBef>
                <a:spcPts val="1200"/>
              </a:spcBef>
            </a:pPr>
            <a:r>
              <a:rPr lang="en-US" sz="2600" dirty="0" smtClean="0"/>
              <a:t>Must be encrypted when on mobile devices</a:t>
            </a:r>
          </a:p>
          <a:p>
            <a:pPr lvl="1">
              <a:spcBef>
                <a:spcPts val="1200"/>
              </a:spcBef>
            </a:pPr>
            <a:r>
              <a:rPr lang="en-US" sz="2200" dirty="0" smtClean="0"/>
              <a:t>Includes laptops, CD’s, USB “thumb” drives</a:t>
            </a:r>
          </a:p>
          <a:p>
            <a:pPr>
              <a:spcBef>
                <a:spcPts val="1200"/>
              </a:spcBef>
            </a:pPr>
            <a:r>
              <a:rPr lang="en-US" sz="2600" dirty="0" smtClean="0"/>
              <a:t>Must be encrypted and password protected “in transit” </a:t>
            </a:r>
          </a:p>
          <a:p>
            <a:pPr lvl="1">
              <a:spcBef>
                <a:spcPts val="1200"/>
              </a:spcBef>
            </a:pPr>
            <a:r>
              <a:rPr lang="en-US" sz="2200" dirty="0" smtClean="0"/>
              <a:t>For example, via e-mail or on any portable device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15962"/>
          </a:xfrm>
        </p:spPr>
        <p:txBody>
          <a:bodyPr>
            <a:normAutofit/>
          </a:bodyPr>
          <a:lstStyle/>
          <a:p>
            <a:r>
              <a:rPr lang="en-US" sz="2400" dirty="0" smtClean="0">
                <a:solidFill>
                  <a:srgbClr val="FFFF00"/>
                </a:solidFill>
                <a:effectLst>
                  <a:outerShdw blurRad="38100" dist="38100" dir="2700000" algn="tl">
                    <a:srgbClr val="000000">
                      <a:alpha val="43137"/>
                    </a:srgbClr>
                  </a:outerShdw>
                </a:effectLst>
              </a:rPr>
              <a:t>DARS IT Security Policies: </a:t>
            </a:r>
            <a:r>
              <a:rPr lang="en-US" sz="3200" dirty="0" smtClean="0">
                <a:solidFill>
                  <a:srgbClr val="FFFF00"/>
                </a:solidFill>
                <a:effectLst>
                  <a:outerShdw blurRad="38100" dist="38100" dir="2700000" algn="tl">
                    <a:srgbClr val="000000">
                      <a:alpha val="43137"/>
                    </a:srgbClr>
                  </a:outerShdw>
                </a:effectLst>
              </a:rPr>
              <a:t>Devices and Files</a:t>
            </a:r>
            <a:endParaRPr lang="en-US" sz="2800"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265237"/>
            <a:ext cx="8001000" cy="4525963"/>
          </a:xfrm>
        </p:spPr>
        <p:txBody>
          <a:bodyPr>
            <a:normAutofit/>
          </a:bodyPr>
          <a:lstStyle/>
          <a:p>
            <a:pPr>
              <a:spcBef>
                <a:spcPts val="1200"/>
              </a:spcBef>
            </a:pPr>
            <a:r>
              <a:rPr lang="en-US" sz="2400" dirty="0" smtClean="0"/>
              <a:t>Only devices owned or approved by your organization may be connected to DARS systems</a:t>
            </a:r>
          </a:p>
          <a:p>
            <a:pPr>
              <a:spcBef>
                <a:spcPts val="1200"/>
              </a:spcBef>
            </a:pPr>
            <a:r>
              <a:rPr lang="en-US" sz="2400" dirty="0" smtClean="0"/>
              <a:t>PC’s must be manually locked when unattended</a:t>
            </a:r>
          </a:p>
          <a:p>
            <a:pPr>
              <a:spcBef>
                <a:spcPts val="1200"/>
              </a:spcBef>
            </a:pPr>
            <a:r>
              <a:rPr lang="en-US" sz="2400" dirty="0" smtClean="0"/>
              <a:t>PC’s must automatically lock after a period of inactivity</a:t>
            </a:r>
          </a:p>
          <a:p>
            <a:pPr lvl="1">
              <a:spcBef>
                <a:spcPts val="1200"/>
              </a:spcBef>
            </a:pPr>
            <a:r>
              <a:rPr lang="en-US" sz="2000" dirty="0" smtClean="0"/>
              <a:t>For example, fifteen minutes</a:t>
            </a:r>
          </a:p>
          <a:p>
            <a:pPr>
              <a:spcBef>
                <a:spcPts val="1200"/>
              </a:spcBef>
            </a:pPr>
            <a:r>
              <a:rPr lang="en-US" sz="2400" dirty="0" smtClean="0"/>
              <a:t>PC’s must require a password to re-activate</a:t>
            </a:r>
          </a:p>
          <a:p>
            <a:pPr>
              <a:spcBef>
                <a:spcPts val="1200"/>
              </a:spcBef>
            </a:pPr>
            <a:r>
              <a:rPr lang="en-US" sz="2400" dirty="0" smtClean="0"/>
              <a:t>Files must be stored and backed up on your server</a:t>
            </a:r>
          </a:p>
          <a:p>
            <a:pPr lvl="1">
              <a:spcBef>
                <a:spcPts val="1200"/>
              </a:spcBef>
            </a:pPr>
            <a:r>
              <a:rPr lang="en-US" sz="2000" dirty="0" smtClean="0"/>
              <a:t>Not on the desktop or C:\ drive</a:t>
            </a:r>
          </a:p>
          <a:p>
            <a:pPr>
              <a:spcBef>
                <a:spcPts val="1200"/>
              </a:spcBef>
            </a:pPr>
            <a:endParaRPr 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15962"/>
          </a:xfrm>
        </p:spPr>
        <p:txBody>
          <a:bodyPr>
            <a:normAutofit/>
          </a:bodyPr>
          <a:lstStyle/>
          <a:p>
            <a:r>
              <a:rPr lang="en-US" sz="2400" dirty="0" smtClean="0">
                <a:solidFill>
                  <a:srgbClr val="FFFF00"/>
                </a:solidFill>
                <a:effectLst>
                  <a:outerShdw blurRad="38100" dist="38100" dir="2700000" algn="tl">
                    <a:srgbClr val="000000">
                      <a:alpha val="43137"/>
                    </a:srgbClr>
                  </a:outerShdw>
                </a:effectLst>
              </a:rPr>
              <a:t>DARS IT Security Policies: </a:t>
            </a:r>
            <a:r>
              <a:rPr lang="en-US" sz="3200" dirty="0" smtClean="0">
                <a:solidFill>
                  <a:srgbClr val="FFFF00"/>
                </a:solidFill>
                <a:effectLst>
                  <a:outerShdw blurRad="38100" dist="38100" dir="2700000" algn="tl">
                    <a:srgbClr val="000000">
                      <a:alpha val="43137"/>
                    </a:srgbClr>
                  </a:outerShdw>
                </a:effectLst>
              </a:rPr>
              <a:t>Logons/Passwords</a:t>
            </a:r>
            <a:endParaRPr lang="en-US" sz="3200"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143000"/>
            <a:ext cx="8001000" cy="5334000"/>
          </a:xfrm>
        </p:spPr>
        <p:txBody>
          <a:bodyPr>
            <a:normAutofit/>
          </a:bodyPr>
          <a:lstStyle/>
          <a:p>
            <a:pPr>
              <a:spcBef>
                <a:spcPts val="1200"/>
              </a:spcBef>
            </a:pPr>
            <a:r>
              <a:rPr lang="en-US" sz="2400" dirty="0" smtClean="0"/>
              <a:t>Passwords must comply with security standards</a:t>
            </a:r>
          </a:p>
          <a:p>
            <a:pPr lvl="1">
              <a:spcBef>
                <a:spcPts val="1200"/>
              </a:spcBef>
            </a:pPr>
            <a:r>
              <a:rPr lang="en-US" sz="2000" dirty="0" smtClean="0"/>
              <a:t>Password Requirement (Strong): Upper case alpha, lower case alpha, numeric (0-9) non-alphabetic characters (~!#$%^&amp;*) in positions  2-6</a:t>
            </a:r>
          </a:p>
          <a:p>
            <a:pPr>
              <a:spcBef>
                <a:spcPts val="1200"/>
              </a:spcBef>
            </a:pPr>
            <a:r>
              <a:rPr lang="en-US" sz="2400" dirty="0" smtClean="0"/>
              <a:t>Passwords must be changed every 90 days</a:t>
            </a:r>
          </a:p>
          <a:p>
            <a:pPr lvl="1">
              <a:spcBef>
                <a:spcPts val="1200"/>
              </a:spcBef>
            </a:pPr>
            <a:r>
              <a:rPr lang="en-US" sz="2000" dirty="0" smtClean="0"/>
              <a:t>Cannot be changed in less than 7 days</a:t>
            </a:r>
          </a:p>
          <a:p>
            <a:pPr lvl="1">
              <a:spcBef>
                <a:spcPts val="1200"/>
              </a:spcBef>
            </a:pPr>
            <a:r>
              <a:rPr lang="en-US" sz="2000" dirty="0" smtClean="0"/>
              <a:t>Cannot have been used within last 4 changes</a:t>
            </a:r>
          </a:p>
          <a:p>
            <a:pPr>
              <a:spcBef>
                <a:spcPts val="1200"/>
              </a:spcBef>
            </a:pPr>
            <a:r>
              <a:rPr lang="en-US" sz="2400" dirty="0" smtClean="0"/>
              <a:t>5 unsuccessful attempts will lock your account</a:t>
            </a:r>
          </a:p>
          <a:p>
            <a:pPr>
              <a:spcBef>
                <a:spcPts val="1200"/>
              </a:spcBef>
            </a:pPr>
            <a:r>
              <a:rPr lang="en-US" sz="2400" dirty="0" smtClean="0"/>
              <a:t>System or browser may not be configured to remember (cache) passwords</a:t>
            </a:r>
          </a:p>
          <a:p>
            <a:pPr>
              <a:spcBef>
                <a:spcPts val="1200"/>
              </a:spcBef>
            </a:pPr>
            <a:r>
              <a:rPr lang="en-US" sz="2400" dirty="0" smtClean="0"/>
              <a:t>Users may NEVER share passwords for any reason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15962"/>
          </a:xfrm>
        </p:spPr>
        <p:txBody>
          <a:bodyPr>
            <a:noAutofit/>
          </a:bodyPr>
          <a:lstStyle/>
          <a:p>
            <a:r>
              <a:rPr lang="en-US" sz="2400" dirty="0" smtClean="0">
                <a:solidFill>
                  <a:srgbClr val="FFFF00"/>
                </a:solidFill>
                <a:effectLst>
                  <a:outerShdw blurRad="38100" dist="38100" dir="2700000" algn="tl">
                    <a:srgbClr val="000000">
                      <a:alpha val="43137"/>
                    </a:srgbClr>
                  </a:outerShdw>
                </a:effectLst>
              </a:rPr>
              <a:t>DARS IT Security Policies: </a:t>
            </a:r>
            <a:r>
              <a:rPr lang="en-US" sz="3200" dirty="0" smtClean="0">
                <a:solidFill>
                  <a:srgbClr val="FFFF00"/>
                </a:solidFill>
                <a:effectLst>
                  <a:outerShdw blurRad="38100" dist="38100" dir="2700000" algn="tl">
                    <a:srgbClr val="000000">
                      <a:alpha val="43137"/>
                    </a:srgbClr>
                  </a:outerShdw>
                </a:effectLst>
              </a:rPr>
              <a:t>Security Updates/Patches</a:t>
            </a:r>
            <a:endParaRPr lang="en-US" sz="2800"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066800"/>
            <a:ext cx="8001000" cy="5257800"/>
          </a:xfrm>
        </p:spPr>
        <p:txBody>
          <a:bodyPr>
            <a:normAutofit/>
          </a:bodyPr>
          <a:lstStyle/>
          <a:p>
            <a:pPr>
              <a:spcBef>
                <a:spcPts val="1200"/>
              </a:spcBef>
            </a:pPr>
            <a:r>
              <a:rPr lang="en-US" sz="2400" dirty="0" smtClean="0"/>
              <a:t>Operating system must be protected by applying automatic security updates and patches</a:t>
            </a:r>
          </a:p>
          <a:p>
            <a:pPr>
              <a:spcBef>
                <a:spcPts val="1200"/>
              </a:spcBef>
            </a:pPr>
            <a:r>
              <a:rPr lang="en-US" sz="2400" dirty="0" smtClean="0"/>
              <a:t>Applications must be configured for automatic security updates and patches</a:t>
            </a:r>
          </a:p>
          <a:p>
            <a:pPr lvl="1">
              <a:spcBef>
                <a:spcPts val="1200"/>
              </a:spcBef>
            </a:pPr>
            <a:r>
              <a:rPr lang="en-US" sz="2000" dirty="0" smtClean="0"/>
              <a:t>For example, Microsoft Office  Word, Excel, PowerPoint</a:t>
            </a:r>
          </a:p>
          <a:p>
            <a:pPr lvl="1">
              <a:spcBef>
                <a:spcPts val="1200"/>
              </a:spcBef>
            </a:pPr>
            <a:r>
              <a:rPr lang="en-US" sz="2000" dirty="0" smtClean="0"/>
              <a:t>Adobe Reader /Acrobat</a:t>
            </a:r>
          </a:p>
          <a:p>
            <a:pPr>
              <a:spcBef>
                <a:spcPts val="1200"/>
              </a:spcBef>
            </a:pPr>
            <a:r>
              <a:rPr lang="en-US" sz="2400" dirty="0" smtClean="0"/>
              <a:t>Security Software must be up to date and configured for regular scans</a:t>
            </a:r>
          </a:p>
          <a:p>
            <a:pPr lvl="1">
              <a:spcBef>
                <a:spcPts val="1200"/>
              </a:spcBef>
            </a:pPr>
            <a:r>
              <a:rPr lang="en-US" sz="2000" dirty="0" smtClean="0"/>
              <a:t>For example, McAfee, Norton, </a:t>
            </a:r>
            <a:r>
              <a:rPr lang="en-US" sz="2000" dirty="0" err="1" smtClean="0"/>
              <a:t>Kaspersky</a:t>
            </a:r>
            <a:r>
              <a:rPr lang="en-US" sz="2000" dirty="0" smtClean="0"/>
              <a:t>, </a:t>
            </a:r>
            <a:r>
              <a:rPr lang="en-US" sz="2000" dirty="0" err="1" smtClean="0"/>
              <a:t>Sophos</a:t>
            </a:r>
            <a:r>
              <a:rPr lang="en-US" sz="2000" dirty="0" smtClean="0"/>
              <a:t> will be set to check for updates and scan at startup and shut down</a:t>
            </a:r>
          </a:p>
          <a:p>
            <a:pPr>
              <a:spcBef>
                <a:spcPts val="1200"/>
              </a:spcBef>
            </a:pPr>
            <a:r>
              <a:rPr lang="en-US" sz="2400" dirty="0" smtClean="0"/>
              <a:t>Security software should be set to scan Internet pages, email, attachments, and downloads</a:t>
            </a:r>
          </a:p>
          <a:p>
            <a:pPr>
              <a:spcBef>
                <a:spcPts val="1200"/>
              </a:spcBef>
              <a:buNone/>
            </a:pP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15962"/>
          </a:xfrm>
        </p:spPr>
        <p:txBody>
          <a:bodyPr>
            <a:noAutofit/>
          </a:bodyPr>
          <a:lstStyle/>
          <a:p>
            <a:r>
              <a:rPr lang="en-US" sz="2400" dirty="0" smtClean="0">
                <a:solidFill>
                  <a:srgbClr val="FFFF00"/>
                </a:solidFill>
                <a:effectLst>
                  <a:outerShdw blurRad="38100" dist="38100" dir="2700000" algn="tl">
                    <a:srgbClr val="000000">
                      <a:alpha val="43137"/>
                    </a:srgbClr>
                  </a:outerShdw>
                </a:effectLst>
              </a:rPr>
              <a:t>DARS IT Security Policies: </a:t>
            </a:r>
            <a:r>
              <a:rPr lang="en-US" sz="3200" dirty="0" smtClean="0">
                <a:solidFill>
                  <a:srgbClr val="FFFF00"/>
                </a:solidFill>
                <a:effectLst>
                  <a:outerShdw blurRad="38100" dist="38100" dir="2700000" algn="tl">
                    <a:srgbClr val="000000">
                      <a:alpha val="43137"/>
                    </a:srgbClr>
                  </a:outerShdw>
                </a:effectLst>
              </a:rPr>
              <a:t>Physical Security</a:t>
            </a:r>
            <a:endParaRPr lang="en-US" sz="3200"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066800"/>
            <a:ext cx="8001000" cy="5059363"/>
          </a:xfrm>
        </p:spPr>
        <p:txBody>
          <a:bodyPr>
            <a:normAutofit/>
          </a:bodyPr>
          <a:lstStyle/>
          <a:p>
            <a:pPr>
              <a:spcBef>
                <a:spcPts val="1200"/>
              </a:spcBef>
            </a:pPr>
            <a:r>
              <a:rPr lang="en-US" sz="2400" dirty="0" smtClean="0"/>
              <a:t>Lock your workstation when you leave your desk or leave your laptop/mobile device unattended</a:t>
            </a:r>
          </a:p>
          <a:p>
            <a:pPr lvl="1">
              <a:spcBef>
                <a:spcPts val="1200"/>
              </a:spcBef>
            </a:pPr>
            <a:r>
              <a:rPr lang="en-US" sz="2000" dirty="0" smtClean="0"/>
              <a:t>Press the Windows Key and “L”  (at the same time)</a:t>
            </a:r>
          </a:p>
          <a:p>
            <a:pPr lvl="1">
              <a:spcBef>
                <a:spcPts val="1200"/>
              </a:spcBef>
            </a:pPr>
            <a:r>
              <a:rPr lang="en-US" sz="2000" dirty="0" smtClean="0"/>
              <a:t>Press Ctrl-Alt-Del and “Lock Computer”</a:t>
            </a:r>
          </a:p>
          <a:p>
            <a:pPr>
              <a:spcBef>
                <a:spcPts val="1200"/>
              </a:spcBef>
            </a:pPr>
            <a:r>
              <a:rPr lang="en-US" sz="2400" dirty="0" smtClean="0"/>
              <a:t>Lock sensitive documents and materials in a file cabinet</a:t>
            </a:r>
          </a:p>
          <a:p>
            <a:pPr>
              <a:spcBef>
                <a:spcPts val="1200"/>
              </a:spcBef>
            </a:pPr>
            <a:r>
              <a:rPr lang="en-US" sz="2400" dirty="0" smtClean="0"/>
              <a:t>Dispose of sensitive materials appropriately</a:t>
            </a:r>
          </a:p>
          <a:p>
            <a:pPr>
              <a:spcBef>
                <a:spcPts val="1200"/>
              </a:spcBef>
            </a:pPr>
            <a:r>
              <a:rPr lang="en-US" sz="2400" dirty="0" smtClean="0"/>
              <a:t>Never share your access key, card or fob</a:t>
            </a:r>
          </a:p>
          <a:p>
            <a:pPr>
              <a:spcBef>
                <a:spcPts val="1200"/>
              </a:spcBef>
            </a:pPr>
            <a:r>
              <a:rPr lang="en-US" sz="2400" dirty="0" smtClean="0"/>
              <a:t>Always question unescorted strangers</a:t>
            </a:r>
          </a:p>
          <a:p>
            <a:pPr>
              <a:spcBef>
                <a:spcPts val="1200"/>
              </a:spcBef>
            </a:pPr>
            <a:r>
              <a:rPr lang="en-US" sz="2400" dirty="0" smtClean="0"/>
              <a:t>Always report incidents and suspicious activities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873456"/>
            <a:ext cx="7010400" cy="5663089"/>
          </a:xfrm>
          <a:prstGeom prst="rect">
            <a:avLst/>
          </a:prstGeom>
          <a:noFill/>
        </p:spPr>
        <p:txBody>
          <a:bodyPr wrap="square" rtlCol="0">
            <a:spAutoFit/>
          </a:bodyPr>
          <a:lstStyle/>
          <a:p>
            <a:pPr algn="ctr"/>
            <a:r>
              <a:rPr lang="en-US" sz="3200" b="1" dirty="0" smtClean="0">
                <a:solidFill>
                  <a:srgbClr val="FFFF00"/>
                </a:solidFill>
                <a:effectLst>
                  <a:outerShdw blurRad="38100" dist="38100" dir="2700000" algn="tl">
                    <a:srgbClr val="000000">
                      <a:alpha val="43137"/>
                    </a:srgbClr>
                  </a:outerShdw>
                </a:effectLst>
              </a:rPr>
              <a:t>Current Threats</a:t>
            </a:r>
            <a:r>
              <a:rPr lang="en-US" b="1" dirty="0" smtClean="0"/>
              <a:t/>
            </a:r>
            <a:br>
              <a:rPr lang="en-US" b="1" dirty="0" smtClean="0"/>
            </a:br>
            <a:r>
              <a:rPr lang="en-US" dirty="0" smtClean="0"/>
              <a:t>The following slides include  a few examples of  the kinds of threats you may encounter  with suggestions on how you can protect yourself, your data, your organization and DARS systems from harm. </a:t>
            </a:r>
          </a:p>
          <a:p>
            <a:pPr algn="ctr"/>
            <a:r>
              <a:rPr lang="en-US" b="1" dirty="0" smtClean="0"/>
              <a:t/>
            </a:r>
            <a:br>
              <a:rPr lang="en-US" b="1" dirty="0" smtClean="0"/>
            </a:br>
            <a:r>
              <a:rPr lang="en-US" sz="2400" dirty="0" smtClean="0">
                <a:solidFill>
                  <a:srgbClr val="FFFF00"/>
                </a:solidFill>
              </a:rPr>
              <a:t>Basic Concept</a:t>
            </a:r>
            <a:r>
              <a:rPr lang="en-US" b="1" dirty="0" smtClean="0"/>
              <a:t/>
            </a:r>
            <a:br>
              <a:rPr lang="en-US" b="1" dirty="0" smtClean="0"/>
            </a:br>
            <a:r>
              <a:rPr lang="en-US" sz="2400" b="1" u="sng" dirty="0" smtClean="0">
                <a:solidFill>
                  <a:srgbClr val="FFFF00"/>
                </a:solidFill>
              </a:rPr>
              <a:t>You</a:t>
            </a:r>
            <a:r>
              <a:rPr lang="en-US" sz="2400" b="1" dirty="0" smtClean="0">
                <a:solidFill>
                  <a:srgbClr val="FFFF00"/>
                </a:solidFill>
              </a:rPr>
              <a:t> Control What You Choose to </a:t>
            </a:r>
            <a:r>
              <a:rPr lang="en-US" sz="2400" b="1" u="sng" dirty="0" smtClean="0">
                <a:solidFill>
                  <a:srgbClr val="FFFF00"/>
                </a:solidFill>
              </a:rPr>
              <a:t>Click</a:t>
            </a:r>
            <a:r>
              <a:rPr lang="en-US" b="1" dirty="0" smtClean="0"/>
              <a:t/>
            </a:r>
            <a:br>
              <a:rPr lang="en-US" b="1" dirty="0" smtClean="0"/>
            </a:br>
            <a:r>
              <a:rPr lang="en-US" dirty="0" smtClean="0"/>
              <a:t>Most end user threats are targeted specifically in hopes that you will click on a harmful link, attachment, picture, video or icon in an email or web page, including social media applications</a:t>
            </a:r>
            <a:r>
              <a:rPr lang="en-US" b="1" dirty="0" smtClean="0"/>
              <a:t/>
            </a:r>
            <a:br>
              <a:rPr lang="en-US" b="1" dirty="0" smtClean="0"/>
            </a:br>
            <a:r>
              <a:rPr lang="en-US" b="1" dirty="0" smtClean="0"/>
              <a:t/>
            </a:r>
            <a:br>
              <a:rPr lang="en-US" b="1" dirty="0" smtClean="0"/>
            </a:br>
            <a:r>
              <a:rPr lang="en-US" sz="2400" dirty="0" smtClean="0">
                <a:solidFill>
                  <a:srgbClr val="FFFF00"/>
                </a:solidFill>
              </a:rPr>
              <a:t>What you can do</a:t>
            </a:r>
            <a:r>
              <a:rPr lang="en-US" b="1" dirty="0" smtClean="0"/>
              <a:t/>
            </a:r>
            <a:br>
              <a:rPr lang="en-US" b="1" dirty="0" smtClean="0"/>
            </a:br>
            <a:r>
              <a:rPr lang="en-US" sz="2400" b="1" u="sng" dirty="0" smtClean="0">
                <a:solidFill>
                  <a:srgbClr val="FFFF00"/>
                </a:solidFill>
              </a:rPr>
              <a:t>STOP</a:t>
            </a:r>
            <a:r>
              <a:rPr lang="en-US" sz="2400" b="1" dirty="0" smtClean="0">
                <a:solidFill>
                  <a:srgbClr val="FFFF00"/>
                </a:solidFill>
              </a:rPr>
              <a:t>, and </a:t>
            </a:r>
            <a:r>
              <a:rPr lang="en-US" sz="2400" b="1" u="sng" dirty="0" smtClean="0">
                <a:solidFill>
                  <a:srgbClr val="FFFF00"/>
                </a:solidFill>
              </a:rPr>
              <a:t>THINK</a:t>
            </a:r>
            <a:r>
              <a:rPr lang="en-US" sz="2400" b="1" dirty="0" smtClean="0">
                <a:solidFill>
                  <a:srgbClr val="FFFF00"/>
                </a:solidFill>
              </a:rPr>
              <a:t>, BEFORE you </a:t>
            </a:r>
            <a:r>
              <a:rPr lang="en-US" sz="2400" b="1" u="sng" dirty="0" smtClean="0">
                <a:solidFill>
                  <a:srgbClr val="FFFF00"/>
                </a:solidFill>
              </a:rPr>
              <a:t>CLICK</a:t>
            </a:r>
            <a:r>
              <a:rPr lang="en-US" b="1" u="sng" dirty="0" smtClean="0"/>
              <a:t/>
            </a:r>
            <a:br>
              <a:rPr lang="en-US" b="1" u="sng" dirty="0" smtClean="0"/>
            </a:br>
            <a:r>
              <a:rPr lang="en-US" dirty="0" smtClean="0"/>
              <a:t>Your job is to be aware, be alert and diligent. Always look for the signs that external entities are trying to gain access to your PC and your network.</a:t>
            </a:r>
          </a:p>
          <a:p>
            <a:endParaRPr lang="en-US" dirty="0"/>
          </a:p>
        </p:txBody>
      </p:sp>
      <p:sp>
        <p:nvSpPr>
          <p:cNvPr id="7" name="Subtitle 2"/>
          <p:cNvSpPr txBox="1">
            <a:spLocks/>
          </p:cNvSpPr>
          <p:nvPr/>
        </p:nvSpPr>
        <p:spPr>
          <a:xfrm>
            <a:off x="228600" y="228600"/>
            <a:ext cx="7467600" cy="457200"/>
          </a:xfrm>
          <a:prstGeom prst="rect">
            <a:avLst/>
          </a:prstGeom>
        </p:spPr>
        <p:txBody>
          <a:bodyPr vert="horz">
            <a:no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en-US" sz="24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DARS Cyber Security Awareness: </a:t>
            </a:r>
            <a:r>
              <a:rPr kumimoji="0" lang="en-US" sz="32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rPr>
              <a:t>Threats</a:t>
            </a:r>
            <a:endParaRPr kumimoji="0" lang="en-US" sz="3000" b="0" i="0" u="none" strike="noStrike" kern="120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End User &amp;#x0D;&amp;#x0A;Cyber Security &amp;#x0D;&amp;#x0A;Awareness Training&amp;quot;&quot;/&gt;&lt;property id=&quot;20307&quot; value=&quot;256&quot;/&gt;&lt;/object&gt;&lt;object type=&quot;3&quot; unique_id=&quot;10005&quot;&gt;&lt;property id=&quot;20148&quot; value=&quot;5&quot;/&gt;&lt;property id=&quot;20300&quot; value=&quot;Slide 2 - &amp;quot;Who should complete this training&amp;quot;&quot;/&gt;&lt;property id=&quot;20307&quot; value=&quot;257&quot;/&gt;&lt;/object&gt;&lt;object type=&quot;3&quot; unique_id=&quot;10042&quot;&gt;&lt;property id=&quot;20148&quot; value=&quot;5&quot;/&gt;&lt;property id=&quot;20300&quot; value=&quot;Slide 3 - &amp;quot;DARS Information Technology&amp;#x0D;&amp;#x0A;Summary of Security Policies&amp;quot;&quot;/&gt;&lt;property id=&quot;20307&quot; value=&quot;258&quot;/&gt;&lt;/object&gt;&lt;object type=&quot;3&quot; unique_id=&quot;10073&quot;&gt;&lt;property id=&quot;20148&quot; value=&quot;5&quot;/&gt;&lt;property id=&quot;20300&quot; value=&quot;Slide 4 - &amp;quot;DARS IT Security Policies: Sensitive Data&amp;quot;&quot;/&gt;&lt;property id=&quot;20307&quot; value=&quot;259&quot;/&gt;&lt;/object&gt;&lt;object type=&quot;3&quot; unique_id=&quot;10134&quot;&gt;&lt;property id=&quot;20148&quot; value=&quot;5&quot;/&gt;&lt;property id=&quot;20300&quot; value=&quot;Slide 5 - &amp;quot;DARS IT Security Policies: Devices and Files&amp;quot;&quot;/&gt;&lt;property id=&quot;20307&quot; value=&quot;260&quot;/&gt;&lt;/object&gt;&lt;object type=&quot;3&quot; unique_id=&quot;10170&quot;&gt;&lt;property id=&quot;20148&quot; value=&quot;5&quot;/&gt;&lt;property id=&quot;20300&quot; value=&quot;Slide 6 - &amp;quot;DARS IT Security Policies: Logons/Passwords&amp;quot;&quot;/&gt;&lt;property id=&quot;20307&quot; value=&quot;261&quot;/&gt;&lt;/object&gt;&lt;object type=&quot;3&quot; unique_id=&quot;10211&quot;&gt;&lt;property id=&quot;20148&quot; value=&quot;5&quot;/&gt;&lt;property id=&quot;20300&quot; value=&quot;Slide 7 - &amp;quot;DARS IT Security Policies: Security Updates/Patches&amp;quot;&quot;/&gt;&lt;property id=&quot;20307&quot; value=&quot;262&quot;/&gt;&lt;/object&gt;&lt;object type=&quot;3&quot; unique_id=&quot;10257&quot;&gt;&lt;property id=&quot;20148&quot; value=&quot;5&quot;/&gt;&lt;property id=&quot;20300&quot; value=&quot;Slide 8 - &amp;quot;DARS IT Security Policies: Physical Security&amp;quot;&quot;/&gt;&lt;property id=&quot;20307&quot; value=&quot;263&quot;/&gt;&lt;/object&gt;&lt;object type=&quot;3&quot; unique_id=&quot;10380&quot;&gt;&lt;property id=&quot;20148&quot; value=&quot;5&quot;/&gt;&lt;property id=&quot;20300&quot; value=&quot;Slide 16&quot;/&gt;&lt;property id=&quot;20307&quot; value=&quot;265&quot;/&gt;&lt;/object&gt;&lt;object type=&quot;3&quot; unique_id=&quot;10489&quot;&gt;&lt;property id=&quot;20148&quot; value=&quot;5&quot;/&gt;&lt;property id=&quot;20300&quot; value=&quot;Slide 15&quot;/&gt;&lt;property id=&quot;20307&quot; value=&quot;266&quot;/&gt;&lt;/object&gt;&lt;object type=&quot;3&quot; unique_id=&quot;10607&quot;&gt;&lt;property id=&quot;20148&quot; value=&quot;5&quot;/&gt;&lt;property id=&quot;20300&quot; value=&quot;Slide 9&quot;/&gt;&lt;property id=&quot;20307&quot; value=&quot;267&quot;/&gt;&lt;/object&gt;&lt;object type=&quot;3&quot; unique_id=&quot;10691&quot;&gt;&lt;property id=&quot;20148&quot; value=&quot;5&quot;/&gt;&lt;property id=&quot;20300&quot; value=&quot;Slide 10&quot;/&gt;&lt;property id=&quot;20307&quot; value=&quot;269&quot;/&gt;&lt;/object&gt;&lt;object type=&quot;3&quot; unique_id=&quot;10885&quot;&gt;&lt;property id=&quot;20148&quot; value=&quot;5&quot;/&gt;&lt;property id=&quot;20300&quot; value=&quot;Slide 11&quot;/&gt;&lt;property id=&quot;20307&quot; value=&quot;270&quot;/&gt;&lt;/object&gt;&lt;object type=&quot;3&quot; unique_id=&quot;10946&quot;&gt;&lt;property id=&quot;20148&quot; value=&quot;5&quot;/&gt;&lt;property id=&quot;20300&quot; value=&quot;Slide 12&quot;/&gt;&lt;property id=&quot;20307&quot; value=&quot;271&quot;/&gt;&lt;/object&gt;&lt;object type=&quot;3&quot; unique_id=&quot;10947&quot;&gt;&lt;property id=&quot;20148&quot; value=&quot;5&quot;/&gt;&lt;property id=&quot;20300&quot; value=&quot;Slide 13&quot;/&gt;&lt;property id=&quot;20307&quot; value=&quot;272&quot;/&gt;&lt;/object&gt;&lt;object type=&quot;3&quot; unique_id=&quot;11016&quot;&gt;&lt;property id=&quot;20148&quot; value=&quot;5&quot;/&gt;&lt;property id=&quot;20300&quot; value=&quot;Slide 14&quot;/&gt;&lt;property id=&quot;20307&quot; value=&quot;273&quot;/&gt;&lt;/object&gt;&lt;/object&gt;&lt;/object&gt;&lt;/database&gt;"/>
  <p:tag name="SECTOMILLISECCONVERTED" val="1"/>
</p:tagLst>
</file>

<file path=ppt/theme/theme1.xml><?xml version="1.0" encoding="utf-8"?>
<a:theme xmlns:a="http://schemas.openxmlformats.org/drawingml/2006/main" name="Technic">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0e571ce1-07d3-4480-bf75-fb9c6ac3b3af">Forms/Reports</Category>
    <PublishingExpirationDate xmlns="http://schemas.microsoft.com/sharepoint/v3" xsi:nil="true"/>
    <PublishingStartDate xmlns="http://schemas.microsoft.com/sharepoint/v3" xsi:nil="true"/>
    <_dlc_DocId xmlns="89461f00-0b74-46d7-ba90-7a84aa4e2ee4">NKAHMF2WWKTP-54631402-1106</_dlc_DocId>
    <_dlc_DocIdUrl xmlns="89461f00-0b74-46d7-ba90-7a84aa4e2ee4">
      <Url>https://sharepoint.wwrc.net/VDAproviders/_layouts/15/DocIdRedir.aspx?ID=NKAHMF2WWKTP-54631402-1106</Url>
      <Description>NKAHMF2WWKTP-54631402-1106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9DE212D3F45D94490B095331D3AB7AC" ma:contentTypeVersion="8" ma:contentTypeDescription="Create a new document." ma:contentTypeScope="" ma:versionID="93ab4c05ac6cb2231816005f18592838">
  <xsd:schema xmlns:xsd="http://www.w3.org/2001/XMLSchema" xmlns:xs="http://www.w3.org/2001/XMLSchema" xmlns:p="http://schemas.microsoft.com/office/2006/metadata/properties" xmlns:ns2="e29f7b87-6d27-4949-b528-f30a3114a4ad" xmlns:ns3="2bc2e994-2e3b-4582-bff9-dab2b9bee964" targetNamespace="http://schemas.microsoft.com/office/2006/metadata/properties" ma:root="true" ma:fieldsID="64a229e661c56970aea498e16657c898" ns2:_="" ns3:_="">
    <xsd:import namespace="e29f7b87-6d27-4949-b528-f30a3114a4ad"/>
    <xsd:import namespace="2bc2e994-2e3b-4582-bff9-dab2b9bee964"/>
    <xsd:element name="properties">
      <xsd:complexType>
        <xsd:sequence>
          <xsd:element name="documentManagement">
            <xsd:complexType>
              <xsd:all>
                <xsd:element ref="ns2:_dlc_DocId" minOccurs="0"/>
                <xsd:element ref="ns2:_dlc_DocIdUrl" minOccurs="0"/>
                <xsd:element ref="ns2:_dlc_DocIdPersistId" minOccurs="0"/>
                <xsd:element ref="ns3: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9f7b87-6d27-4949-b528-f30a3114a4ad"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bc2e994-2e3b-4582-bff9-dab2b9bee964" elementFormDefault="qualified">
    <xsd:import namespace="http://schemas.microsoft.com/office/2006/documentManagement/types"/>
    <xsd:import namespace="http://schemas.microsoft.com/office/infopath/2007/PartnerControls"/>
    <xsd:element name="Category" ma:index="7" nillable="true" ma:displayName="Category" ma:internalName="Category"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FCDC26EE72F728479819838AE2A89E7E" ma:contentTypeVersion="10" ma:contentTypeDescription="Create a new document." ma:contentTypeScope="" ma:versionID="b8b3b26dded6559a3450a7b34a932c31">
  <xsd:schema xmlns:xsd="http://www.w3.org/2001/XMLSchema" xmlns:xs="http://www.w3.org/2001/XMLSchema" xmlns:p="http://schemas.microsoft.com/office/2006/metadata/properties" xmlns:ns1="http://schemas.microsoft.com/sharepoint/v3" xmlns:ns2="89461f00-0b74-46d7-ba90-7a84aa4e2ee4" xmlns:ns3="0e571ce1-07d3-4480-bf75-fb9c6ac3b3af" targetNamespace="http://schemas.microsoft.com/office/2006/metadata/properties" ma:root="true" ma:fieldsID="124434feb4f7e149dcc8ffcf999c4338" ns1:_="" ns2:_="" ns3:_="">
    <xsd:import namespace="http://schemas.microsoft.com/sharepoint/v3"/>
    <xsd:import namespace="89461f00-0b74-46d7-ba90-7a84aa4e2ee4"/>
    <xsd:import namespace="0e571ce1-07d3-4480-bf75-fb9c6ac3b3af"/>
    <xsd:element name="properties">
      <xsd:complexType>
        <xsd:sequence>
          <xsd:element name="documentManagement">
            <xsd:complexType>
              <xsd:all>
                <xsd:element ref="ns2:_dlc_DocId" minOccurs="0"/>
                <xsd:element ref="ns2:_dlc_DocIdUrl" minOccurs="0"/>
                <xsd:element ref="ns2:_dlc_DocIdPersistId" minOccurs="0"/>
                <xsd:element ref="ns3:Category" minOccurs="0"/>
                <xsd:element ref="ns1:PublishingStartDate" minOccurs="0"/>
                <xsd:element ref="ns1:PublishingExpirationDat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2"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3"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9461f00-0b74-46d7-ba90-7a84aa4e2ee4"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e571ce1-07d3-4480-bf75-fb9c6ac3b3af" elementFormDefault="qualified">
    <xsd:import namespace="http://schemas.microsoft.com/office/2006/documentManagement/types"/>
    <xsd:import namespace="http://schemas.microsoft.com/office/infopath/2007/PartnerControls"/>
    <xsd:element name="Category" ma:index="7" nillable="true" ma:displayName="Category" ma:internalName="Category"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A898EB-B3CC-4798-93A2-44A54E3FF4E0}"/>
</file>

<file path=customXml/itemProps2.xml><?xml version="1.0" encoding="utf-8"?>
<ds:datastoreItem xmlns:ds="http://schemas.openxmlformats.org/officeDocument/2006/customXml" ds:itemID="{FAE9D3B5-949F-4BD5-84AB-041DBE5AEA8B}"/>
</file>

<file path=customXml/itemProps3.xml><?xml version="1.0" encoding="utf-8"?>
<ds:datastoreItem xmlns:ds="http://schemas.openxmlformats.org/officeDocument/2006/customXml" ds:itemID="{5336EA08-E767-4783-BFCC-FED286DF7016}"/>
</file>

<file path=customXml/itemProps4.xml><?xml version="1.0" encoding="utf-8"?>
<ds:datastoreItem xmlns:ds="http://schemas.openxmlformats.org/officeDocument/2006/customXml" ds:itemID="{F04C3F66-AE76-4C6A-B94D-75F03296579F}"/>
</file>

<file path=customXml/itemProps5.xml><?xml version="1.0" encoding="utf-8"?>
<ds:datastoreItem xmlns:ds="http://schemas.openxmlformats.org/officeDocument/2006/customXml" ds:itemID="{17022029-7FFE-48F0-AB2E-CC7EE78F576B}"/>
</file>

<file path=docProps/app.xml><?xml version="1.0" encoding="utf-8"?>
<Properties xmlns="http://schemas.openxmlformats.org/officeDocument/2006/extended-properties" xmlns:vt="http://schemas.openxmlformats.org/officeDocument/2006/docPropsVTypes">
  <Template>Technic</Template>
  <TotalTime>977</TotalTime>
  <Words>1745</Words>
  <Application>Microsoft Office PowerPoint</Application>
  <PresentationFormat>On-screen Show (4:3)</PresentationFormat>
  <Paragraphs>139</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Technic</vt:lpstr>
      <vt:lpstr>End User  Cyber Security  Awareness Training</vt:lpstr>
      <vt:lpstr>Who should complete this training</vt:lpstr>
      <vt:lpstr>DARS Information Technology Summary of Security Policies</vt:lpstr>
      <vt:lpstr>DARS IT Security Policies: Sensitive Data</vt:lpstr>
      <vt:lpstr>DARS IT Security Policies: Devices and Files</vt:lpstr>
      <vt:lpstr>DARS IT Security Policies: Logons/Passwords</vt:lpstr>
      <vt:lpstr>DARS IT Security Policies: Security Updates/Patches</vt:lpstr>
      <vt:lpstr>DARS IT Security Policies: Physical Security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Virginia IT Infrastructure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Awareness Training</dc:title>
  <dc:creator>Ned Campbell</dc:creator>
  <cp:lastModifiedBy>vne56288</cp:lastModifiedBy>
  <cp:revision>87</cp:revision>
  <dcterms:created xsi:type="dcterms:W3CDTF">2012-07-24T00:51:08Z</dcterms:created>
  <dcterms:modified xsi:type="dcterms:W3CDTF">2017-08-23T16:15:16Z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7bc1b6d6-f751-4f97-96dc-07507c6990a3</vt:lpwstr>
  </property>
  <property fmtid="{D5CDD505-2E9C-101B-9397-08002B2CF9AE}" pid="3" name="ContentTypeId">
    <vt:lpwstr>0x010100FCDC26EE72F728479819838AE2A89E7E</vt:lpwstr>
  </property>
</Properties>
</file>